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3716000" cy="771525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Dasar: arah BDP dari percakapan pengguna. Business Development Partner bersifat lintas industri, membantu pengembangan pasar/customer, kemitraan, negosiasi komersial, perbaikan proses dan kontrol usaha. Metode Discover, Design, Build, Grow. Materi ini merupakan penawaran layanan yang sedang dibangun. Tidak ada klaim jumlah client, pengalaman proyek, hasil penjualan, tim atau fasilitas yang belum terbukti. Foto ilustratif, bukan dokumentasi client. BDP merupakan nama layanan/peran, bukan klaim badan hukum tertentu.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Dasar: arah BDP dari percakapan pengguna. Business Development Partner bersifat lintas industri, membantu pengembangan pasar/customer, kemitraan, negosiasi komersial, perbaikan proses dan kontrol usaha. Metode Discover, Design, Build, Grow. Materi ini merupakan penawaran layanan yang sedang dibangun. Tidak ada klaim jumlah client, pengalaman proyek, hasil penjualan, tim atau fasilitas yang belum terbukti. Foto ilustratif, bukan dokumentasi client. Nilai adalah manfaat yang dituju, bukan hasil yang dijamin. Scope pekerjaan, sumber daya dan persetujuan owner menentukan kemampuan eksekusi.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Dasar: arah BDP dari percakapan pengguna. Business Development Partner bersifat lintas industri, membantu pengembangan pasar/customer, kemitraan, negosiasi komersial, perbaikan proses dan kontrol usaha. Metode Discover, Design, Build, Grow. Materi ini merupakan penawaran layanan yang sedang dibangun. Tidak ada klaim jumlah client, pengalaman proyek, hasil penjualan, tim atau fasilitas yang belum terbukti. Foto ilustratif, bukan dokumentasi client. Masalah ini merupakan kategori kebutuhan yang dapat dibahas, bukan hasil survei atau klaim seluruh usaha mengalami masalah tersebut.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Dasar: arah BDP dari percakapan pengguna. Business Development Partner bersifat lintas industri, membantu pengembangan pasar/customer, kemitraan, negosiasi komersial, perbaikan proses dan kontrol usaha. Metode Discover, Design, Build, Grow. Materi ini merupakan penawaran layanan yang sedang dibangun. Tidak ada klaim jumlah client, pengalaman proyek, hasil penjualan, tim atau fasilitas yang belum terbukti. Foto ilustratif, bukan dokumentasi client. Riset dan analisis harus membedakan fakta, asumsi dan estimasi. Pendampingan proses bersifat pemetaan, koordinasi dan kontrol bisnis. Penetapan spesifikasi/metode teknis, hukum, perpajakan atau keahlian khusus memerlukan specialist.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Dasar: </a:t>
            </a:r>
            <a:r>
              <a:rPr dirty="0" err="1"/>
              <a:t>arah</a:t>
            </a:r>
            <a:r>
              <a:rPr dirty="0"/>
              <a:t> BDP </a:t>
            </a:r>
            <a:r>
              <a:rPr dirty="0" err="1"/>
              <a:t>dari</a:t>
            </a:r>
            <a:r>
              <a:rPr dirty="0"/>
              <a:t> </a:t>
            </a:r>
            <a:r>
              <a:rPr dirty="0" err="1"/>
              <a:t>percakapan</a:t>
            </a:r>
            <a:r>
              <a:rPr dirty="0"/>
              <a:t> </a:t>
            </a:r>
            <a:r>
              <a:rPr dirty="0" err="1"/>
              <a:t>pengguna</a:t>
            </a:r>
            <a:r>
              <a:rPr dirty="0"/>
              <a:t>. Business Development Partner </a:t>
            </a:r>
            <a:r>
              <a:rPr dirty="0" err="1"/>
              <a:t>bersifat</a:t>
            </a:r>
            <a:r>
              <a:rPr dirty="0"/>
              <a:t> </a:t>
            </a:r>
            <a:r>
              <a:rPr dirty="0" err="1"/>
              <a:t>lintas</a:t>
            </a:r>
            <a:r>
              <a:rPr dirty="0"/>
              <a:t> </a:t>
            </a:r>
            <a:r>
              <a:rPr dirty="0" err="1"/>
              <a:t>industri</a:t>
            </a:r>
            <a:r>
              <a:rPr dirty="0"/>
              <a:t>, </a:t>
            </a:r>
            <a:r>
              <a:rPr dirty="0" err="1"/>
              <a:t>membantu</a:t>
            </a:r>
            <a:r>
              <a:rPr dirty="0"/>
              <a:t> </a:t>
            </a:r>
            <a:r>
              <a:rPr dirty="0" err="1"/>
              <a:t>pengembangan</a:t>
            </a:r>
            <a:r>
              <a:rPr dirty="0"/>
              <a:t> pasar/customer, </a:t>
            </a:r>
            <a:r>
              <a:rPr dirty="0" err="1"/>
              <a:t>kemitraan</a:t>
            </a:r>
            <a:r>
              <a:rPr dirty="0"/>
              <a:t>, </a:t>
            </a:r>
            <a:r>
              <a:rPr dirty="0" err="1"/>
              <a:t>negosiasi</a:t>
            </a:r>
            <a:r>
              <a:rPr dirty="0"/>
              <a:t> </a:t>
            </a:r>
            <a:r>
              <a:rPr dirty="0" err="1"/>
              <a:t>komersial</a:t>
            </a:r>
            <a:r>
              <a:rPr dirty="0"/>
              <a:t>, </a:t>
            </a:r>
            <a:r>
              <a:rPr dirty="0" err="1"/>
              <a:t>perbaikan</a:t>
            </a:r>
            <a:r>
              <a:rPr dirty="0"/>
              <a:t> proses dan </a:t>
            </a:r>
            <a:r>
              <a:rPr dirty="0" err="1"/>
              <a:t>kontrol</a:t>
            </a:r>
            <a:r>
              <a:rPr dirty="0"/>
              <a:t> </a:t>
            </a:r>
            <a:r>
              <a:rPr dirty="0" err="1"/>
              <a:t>usaha</a:t>
            </a:r>
            <a:r>
              <a:rPr dirty="0"/>
              <a:t>. Metode Discover, Design, Build, Grow. Materi ini </a:t>
            </a:r>
            <a:r>
              <a:rPr dirty="0" err="1"/>
              <a:t>merupakan</a:t>
            </a:r>
            <a:r>
              <a:rPr dirty="0"/>
              <a:t> penawaran </a:t>
            </a:r>
            <a:r>
              <a:rPr dirty="0" err="1"/>
              <a:t>layanan</a:t>
            </a:r>
            <a:r>
              <a:rPr dirty="0"/>
              <a:t> yang </a:t>
            </a:r>
            <a:r>
              <a:rPr dirty="0" err="1"/>
              <a:t>sedang</a:t>
            </a:r>
            <a:r>
              <a:rPr dirty="0"/>
              <a:t> </a:t>
            </a:r>
            <a:r>
              <a:rPr dirty="0" err="1"/>
              <a:t>dibangun</a:t>
            </a:r>
            <a:r>
              <a:rPr dirty="0"/>
              <a:t>. Tidak </a:t>
            </a:r>
            <a:r>
              <a:rPr dirty="0" err="1"/>
              <a:t>ada</a:t>
            </a:r>
            <a:r>
              <a:rPr dirty="0"/>
              <a:t> </a:t>
            </a:r>
            <a:r>
              <a:rPr dirty="0" err="1"/>
              <a:t>klaim</a:t>
            </a:r>
            <a:r>
              <a:rPr dirty="0"/>
              <a:t> </a:t>
            </a:r>
            <a:r>
              <a:rPr dirty="0" err="1"/>
              <a:t>jumlah</a:t>
            </a:r>
            <a:r>
              <a:rPr dirty="0"/>
              <a:t> client, </a:t>
            </a:r>
            <a:r>
              <a:rPr dirty="0" err="1"/>
              <a:t>pengalaman</a:t>
            </a:r>
            <a:r>
              <a:rPr dirty="0"/>
              <a:t> </a:t>
            </a:r>
            <a:r>
              <a:rPr dirty="0" err="1"/>
              <a:t>proyek</a:t>
            </a:r>
            <a:r>
              <a:rPr dirty="0"/>
              <a:t>, </a:t>
            </a:r>
            <a:r>
              <a:rPr dirty="0" err="1"/>
              <a:t>hasil</a:t>
            </a:r>
            <a:r>
              <a:rPr dirty="0"/>
              <a:t> </a:t>
            </a:r>
            <a:r>
              <a:rPr dirty="0" err="1"/>
              <a:t>penjualan</a:t>
            </a:r>
            <a:r>
              <a:rPr dirty="0"/>
              <a:t>, </a:t>
            </a:r>
            <a:r>
              <a:rPr dirty="0" err="1"/>
              <a:t>tim</a:t>
            </a:r>
            <a:r>
              <a:rPr dirty="0"/>
              <a:t> atau </a:t>
            </a:r>
            <a:r>
              <a:rPr dirty="0" err="1"/>
              <a:t>fasilitas</a:t>
            </a:r>
            <a:r>
              <a:rPr dirty="0"/>
              <a:t> yang </a:t>
            </a:r>
            <a:r>
              <a:rPr dirty="0" err="1"/>
              <a:t>belum</a:t>
            </a:r>
            <a:r>
              <a:rPr dirty="0"/>
              <a:t> </a:t>
            </a:r>
            <a:r>
              <a:rPr dirty="0" err="1"/>
              <a:t>terbukti</a:t>
            </a:r>
            <a:r>
              <a:rPr dirty="0"/>
              <a:t>. Foto </a:t>
            </a:r>
            <a:r>
              <a:rPr dirty="0" err="1"/>
              <a:t>ilustratif</a:t>
            </a:r>
            <a:r>
              <a:rPr dirty="0"/>
              <a:t>, bukan </a:t>
            </a:r>
            <a:r>
              <a:rPr dirty="0" err="1"/>
              <a:t>dokumentasi</a:t>
            </a:r>
            <a:r>
              <a:rPr dirty="0"/>
              <a:t> client. Daftar </a:t>
            </a:r>
            <a:r>
              <a:rPr dirty="0" err="1"/>
              <a:t>industri</a:t>
            </a:r>
            <a:r>
              <a:rPr dirty="0"/>
              <a:t> </a:t>
            </a:r>
            <a:r>
              <a:rPr dirty="0" err="1"/>
              <a:t>adalah</a:t>
            </a:r>
            <a:r>
              <a:rPr dirty="0"/>
              <a:t> </a:t>
            </a:r>
            <a:r>
              <a:rPr dirty="0" err="1"/>
              <a:t>cakupan</a:t>
            </a:r>
            <a:r>
              <a:rPr dirty="0"/>
              <a:t> </a:t>
            </a:r>
            <a:r>
              <a:rPr dirty="0" err="1"/>
              <a:t>sasaran</a:t>
            </a:r>
            <a:r>
              <a:rPr dirty="0"/>
              <a:t>, bukan client yang </a:t>
            </a:r>
            <a:r>
              <a:rPr dirty="0" err="1"/>
              <a:t>telah</a:t>
            </a:r>
            <a:r>
              <a:rPr dirty="0"/>
              <a:t> </a:t>
            </a:r>
            <a:r>
              <a:rPr dirty="0" err="1"/>
              <a:t>ditangani</a:t>
            </a:r>
            <a:r>
              <a:rPr dirty="0"/>
              <a:t>. Perusahaan/</a:t>
            </a:r>
            <a:r>
              <a:rPr dirty="0" err="1"/>
              <a:t>toko</a:t>
            </a:r>
            <a:r>
              <a:rPr dirty="0"/>
              <a:t>/salon/UMKM/</a:t>
            </a:r>
            <a:r>
              <a:rPr dirty="0" err="1"/>
              <a:t>jasa</a:t>
            </a:r>
            <a:r>
              <a:rPr dirty="0"/>
              <a:t>/distributor/</a:t>
            </a:r>
            <a:r>
              <a:rPr dirty="0" err="1"/>
              <a:t>manufaktur</a:t>
            </a:r>
            <a:r>
              <a:rPr dirty="0"/>
              <a:t>/</a:t>
            </a:r>
            <a:r>
              <a:rPr dirty="0" err="1"/>
              <a:t>pertanian</a:t>
            </a:r>
            <a:r>
              <a:rPr dirty="0"/>
              <a:t> </a:t>
            </a:r>
            <a:r>
              <a:rPr dirty="0" err="1"/>
              <a:t>termasuk</a:t>
            </a:r>
            <a:r>
              <a:rPr dirty="0"/>
              <a:t> </a:t>
            </a:r>
            <a:r>
              <a:rPr dirty="0" err="1"/>
              <a:t>konteks</a:t>
            </a:r>
            <a:r>
              <a:rPr dirty="0"/>
              <a:t> yang dapat </a:t>
            </a:r>
            <a:r>
              <a:rPr dirty="0" err="1"/>
              <a:t>dilayani</a:t>
            </a:r>
            <a:r>
              <a:rPr dirty="0"/>
              <a:t> </a:t>
            </a:r>
            <a:r>
              <a:rPr dirty="0" err="1"/>
              <a:t>sesuai</a:t>
            </a:r>
            <a:r>
              <a:rPr dirty="0"/>
              <a:t> masalah dan </a:t>
            </a:r>
            <a:r>
              <a:rPr dirty="0" err="1"/>
              <a:t>kompetensi</a:t>
            </a:r>
            <a:r>
              <a:rPr dirty="0"/>
              <a:t>. Usaha </a:t>
            </a:r>
            <a:r>
              <a:rPr dirty="0" err="1"/>
              <a:t>baru</a:t>
            </a:r>
            <a:r>
              <a:rPr dirty="0"/>
              <a:t> </a:t>
            </a:r>
            <a:r>
              <a:rPr dirty="0" err="1"/>
              <a:t>memerlukan</a:t>
            </a:r>
            <a:r>
              <a:rPr dirty="0"/>
              <a:t> </a:t>
            </a:r>
            <a:r>
              <a:rPr dirty="0" err="1"/>
              <a:t>validasi</a:t>
            </a:r>
            <a:r>
              <a:rPr dirty="0"/>
              <a:t> </a:t>
            </a:r>
            <a:r>
              <a:rPr dirty="0" err="1"/>
              <a:t>kemampuan</a:t>
            </a:r>
            <a:r>
              <a:rPr dirty="0"/>
              <a:t> dan </a:t>
            </a:r>
            <a:r>
              <a:rPr dirty="0" err="1"/>
              <a:t>kebutuhan</a:t>
            </a:r>
            <a:r>
              <a:rPr dirty="0"/>
              <a:t> </a:t>
            </a:r>
            <a:r>
              <a:rPr dirty="0" err="1"/>
              <a:t>sebelum</a:t>
            </a:r>
            <a:r>
              <a:rPr dirty="0"/>
              <a:t> </a:t>
            </a:r>
            <a:r>
              <a:rPr dirty="0" err="1"/>
              <a:t>pencarian</a:t>
            </a:r>
            <a:r>
              <a:rPr dirty="0"/>
              <a:t> order.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Dasar: arah BDP dari percakapan pengguna. Business Development Partner bersifat lintas industri, membantu pengembangan pasar/customer, kemitraan, negosiasi komersial, perbaikan proses dan kontrol usaha. Metode Discover, Design, Build, Grow. Materi ini merupakan penawaran layanan yang sedang dibangun. Tidak ada klaim jumlah client, pengalaman proyek, hasil penjualan, tim atau fasilitas yang belum terbukti. Foto ilustratif, bukan dokumentasi client. Discover menghasilkan masalah dengan bukti dan dampak. Design memerlukan kesepakatan lingkup/target. Build memerlukan PIC dan sumber daya. Grow mengikuti hasil nyata. Metode merupakan model kerja BDP, bukan sertifikasi.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Dasar: arah BDP dari percakapan pengguna. Business Development Partner bersifat lintas industri, membantu pengembangan pasar/customer, kemitraan, negosiasi komersial, perbaikan proses dan kontrol usaha. Metode Discover, Design, Build, Grow. Materi ini merupakan penawaran layanan yang sedang dibangun. Tidak ada klaim jumlah client, pengalaman proyek, hasil penjualan, tim atau fasilitas yang belum terbukti. Foto ilustratif, bukan dokumentasi client. Output merupakan bentuk deliverable, bukan portofolio yang diklaim selesai untuk client tertentu. Template kontrol BDP yang telah disusun mencakup register client, diagnosis, peluang dan rencana aksi. BDP tidak menjanjikan order atau angka pertumbuhan tertentu.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Dasar: arah BDP dari percakapan pengguna. Business Development Partner bersifat lintas industri, membantu pengembangan pasar/customer, kemitraan, negosiasi komersial, perbaikan proses dan kontrol usaha. Metode Discover, Design, Build, Grow. Materi ini merupakan penawaran layanan yang sedang dibangun. Tidak ada klaim jumlah client, pengalaman proyek, hasil penjualan, tim atau fasilitas yang belum terbukti. Foto ilustratif, bukan dokumentasi client. Bentuk kerja sama adalah usulan paket. Tarif, retainer, success fee atau durasi tertentu belum ditetapkan. Tidak memasukkan client tertentu ke dalam skema komersial.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Dasar: arah BDP dari percakapan pengguna. Business Development Partner bersifat lintas industri, membantu pengembangan pasar/customer, kemitraan, negosiasi komersial, perbaikan proses dan kontrol usaha. Metode Discover, Design, Build, Grow. Materi ini merupakan penawaran layanan yang sedang dibangun. Tidak ada klaim jumlah client, pengalaman proyek, hasil penjualan, tim atau fasilitas yang belum terbukti. Foto ilustratif, bukan dokumentasi client. Tidak menyatakan BDP sudah memiliki tim specialist atau kemitraan aktif. Specialist dilibatkan sesuai kebutuhan dan kesepakatan. Data client, hasil yang dibagikan, jadwal review dan hak akses perlu disepakati.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Dasar: arah BDP dari percakapan pengguna. Business Development Partner bersifat lintas industri, membantu pengembangan pasar/customer, kemitraan, negosiasi komersial, perbaikan proses dan kontrol usaha. Metode Discover, Design, Build, Grow. Materi ini merupakan penawaran layanan yang sedang dibangun. Tidak ada klaim jumlah client, pengalaman proyek, hasil penjualan, tim atau fasilitas yang belum terbukti. Foto ilustratif, bukan dokumentasi client. Kontak resmi BDP belum diberikan sehingga tidak mencantumkan nomor WhatsApp/email/domain. Materi belum memiliki kontak untuk distribusi mandiri. Tidak menggunakan nomor pribadi dari konteks lain tanpa persetujuan.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E1D76DAA-9C00-4DDD-918C-C29A16DD1BEB}"/>
              </a:ext>
            </a:extLst>
          </p:cNvPr>
          <p:cNvSpPr>
            <a:spLocks noGrp="1"/>
          </p:cNvSpPr>
          <p:nvPr>
            <p:ph type="title"/>
          </p:nvPr>
        </p:nvSpPr>
        <p:spPr>
          <a:xfrm>
            <a:off x="1371600" y="2914650"/>
            <a:ext cx="10972800" cy="1114425"/>
          </a:xfrm>
          <a:prstGeom prst="rect">
            <a:avLst/>
          </a:prstGeom>
          <a:noFill/>
          <a:ln>
            <a:noFill/>
            <a:prstDash val="solid"/>
          </a:ln>
        </p:spPr>
        <p:txBody>
          <a:bodyPr wrap="square" lIns="0" tIns="0" rIns="0" bIns="0" anchor="ctr">
            <a:normAutofit/>
          </a:bodyPr>
          <a:lstStyle>
            <a:defPPr algn="ctr">
              <a:defRPr sz="54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CD269D0B-E2A6-4A81-BA69-B2B5BCD32160}"/>
              </a:ext>
            </a:extLst>
          </p:cNvPr>
          <p:cNvSpPr>
            <a:spLocks noGrp="1"/>
          </p:cNvSpPr>
          <p:nvPr>
            <p:ph type="subTitle" idx="1"/>
          </p:nvPr>
        </p:nvSpPr>
        <p:spPr>
          <a:xfrm>
            <a:off x="2057400" y="4243388"/>
            <a:ext cx="9601200" cy="857250"/>
          </a:xfrm>
          <a:prstGeom prst="rect">
            <a:avLst/>
          </a:prstGeom>
          <a:noFill/>
          <a:ln>
            <a:noFill/>
            <a:prstDash val="solid"/>
          </a:ln>
        </p:spPr>
        <p:txBody>
          <a:bodyPr wrap="square" lIns="0" tIns="0" rIns="0" bIns="0" anchor="ctr">
            <a:normAutofit/>
          </a:bodyPr>
          <a:lstStyle>
            <a:defPPr algn="ctr">
              <a:defRPr sz="2363"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E23DE258-ADA0-4C30-90D2-C8E3D16422AF}"/>
              </a:ext>
            </a:extLst>
          </p:cNvPr>
          <p:cNvSpPr>
            <a:spLocks noGrp="1"/>
          </p:cNvSpPr>
          <p:nvPr>
            <p:ph type="title"/>
          </p:nvPr>
        </p:nvSpPr>
        <p:spPr>
          <a:xfrm>
            <a:off x="1371600" y="3214688"/>
            <a:ext cx="10972800" cy="1285875"/>
          </a:xfrm>
          <a:prstGeom prst="rect">
            <a:avLst/>
          </a:prstGeom>
          <a:noFill/>
          <a:ln>
            <a:noFill/>
            <a:prstDash val="solid"/>
          </a:ln>
        </p:spPr>
        <p:txBody>
          <a:bodyPr wrap="square" lIns="0" tIns="0" rIns="0" bIns="0" anchor="ctr">
            <a:normAutofit/>
          </a:bodyPr>
          <a:lstStyle>
            <a:defPPr algn="ctr">
              <a:defRPr sz="47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78ED811-892E-4FE2-A3A2-3C6CC1636DE2}"/>
              </a:ext>
            </a:extLst>
          </p:cNvPr>
          <p:cNvSpPr>
            <a:spLocks noGrp="1"/>
          </p:cNvSpPr>
          <p:nvPr>
            <p:ph type="title"/>
          </p:nvPr>
        </p:nvSpPr>
        <p:spPr>
          <a:xfrm>
            <a:off x="771525" y="600075"/>
            <a:ext cx="12172950" cy="942975"/>
          </a:xfrm>
          <a:prstGeom prst="rect">
            <a:avLst/>
          </a:prstGeom>
          <a:noFill/>
          <a:ln>
            <a:noFill/>
            <a:prstDash val="solid"/>
          </a:ln>
        </p:spPr>
        <p:txBody>
          <a:bodyPr wrap="square" lIns="0" tIns="0" rIns="0" bIns="0" anchor="t">
            <a:normAutofit/>
          </a:bodyPr>
          <a:lstStyle>
            <a:defPPr algn="l">
              <a:defRPr sz="3713"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0868F800-BADF-4D95-BBF9-02D31FE6C02C}"/>
              </a:ext>
            </a:extLst>
          </p:cNvPr>
          <p:cNvSpPr>
            <a:spLocks noGrp="1"/>
          </p:cNvSpPr>
          <p:nvPr>
            <p:ph type="body" idx="1"/>
          </p:nvPr>
        </p:nvSpPr>
        <p:spPr>
          <a:xfrm>
            <a:off x="771525" y="2143125"/>
            <a:ext cx="12172950" cy="4800600"/>
          </a:xfrm>
          <a:prstGeom prst="rect">
            <a:avLst/>
          </a:prstGeom>
          <a:noFill/>
          <a:ln>
            <a:noFill/>
            <a:prstDash val="solid"/>
          </a:ln>
        </p:spPr>
        <p:txBody>
          <a:bodyPr wrap="square" lIns="0" tIns="0" rIns="0" bIns="0" anchor="t">
            <a:normAutofit/>
          </a:bodyPr>
          <a:lstStyle>
            <a:defPPr algn="l">
              <a:defRPr sz="2531" b="0">
                <a:solidFill>
                  <a:schemeClr val="tx1"/>
                </a:solidFill>
                <a:latin typeface="+mn-lt"/>
                <a:ea typeface="+mn-lt"/>
                <a:cs typeface="+mn-lt"/>
              </a:defRPr>
            </a:defPPr>
            <a:lvl1pPr marL="257175" indent="-257175">
              <a:lnSpc>
                <a:spcPct val="110000"/>
              </a:lnSpc>
              <a:spcBef>
                <a:spcPts val="0"/>
              </a:spcBef>
              <a:spcAft>
                <a:spcPts val="1350"/>
              </a:spcAft>
              <a:buChar char="•"/>
            </a:lvl1pPr>
            <a:lvl2pPr marL="600075" indent="-257175">
              <a:lnSpc>
                <a:spcPct val="110000"/>
              </a:lnSpc>
              <a:spcBef>
                <a:spcPts val="0"/>
              </a:spcBef>
              <a:spcAft>
                <a:spcPts val="1350"/>
              </a:spcAft>
              <a:buChar char="•"/>
            </a:lvl2pPr>
            <a:lvl3pPr marL="942975" indent="-257175">
              <a:lnSpc>
                <a:spcPct val="110000"/>
              </a:lnSpc>
              <a:spcBef>
                <a:spcPts val="0"/>
              </a:spcBef>
              <a:spcAft>
                <a:spcPts val="1350"/>
              </a:spcAft>
              <a:buChar char="•"/>
            </a:lvl3pPr>
            <a:lvl4pPr marL="1285875" indent="-257175">
              <a:lnSpc>
                <a:spcPct val="110000"/>
              </a:lnSpc>
              <a:spcBef>
                <a:spcPts val="0"/>
              </a:spcBef>
              <a:spcAft>
                <a:spcPts val="1350"/>
              </a:spcAft>
              <a:buChar char="•"/>
            </a:lvl4pPr>
            <a:lvl5pPr marL="1628775" indent="-257175">
              <a:lnSpc>
                <a:spcPct val="110000"/>
              </a:lnSpc>
              <a:spcBef>
                <a:spcPts val="0"/>
              </a:spcBef>
              <a:spcAft>
                <a:spcPts val="1350"/>
              </a:spcAft>
              <a:buChar char="•"/>
            </a:lvl5pPr>
            <a:lvl6pPr marL="1971675" indent="-257175">
              <a:lnSpc>
                <a:spcPct val="110000"/>
              </a:lnSpc>
              <a:spcBef>
                <a:spcPts val="0"/>
              </a:spcBef>
              <a:spcAft>
                <a:spcPts val="1350"/>
              </a:spcAft>
              <a:buChar char="•"/>
            </a:lvl6pPr>
            <a:lvl7pPr marL="2314575" indent="-257175">
              <a:lnSpc>
                <a:spcPct val="110000"/>
              </a:lnSpc>
              <a:spcBef>
                <a:spcPts val="0"/>
              </a:spcBef>
              <a:spcAft>
                <a:spcPts val="1350"/>
              </a:spcAft>
              <a:buChar char="•"/>
            </a:lvl7pPr>
            <a:lvl8pPr marL="2657475" indent="-257175">
              <a:lnSpc>
                <a:spcPct val="110000"/>
              </a:lnSpc>
              <a:spcBef>
                <a:spcPts val="0"/>
              </a:spcBef>
              <a:spcAft>
                <a:spcPts val="1350"/>
              </a:spcAft>
              <a:buChar char="•"/>
            </a:lvl8pPr>
            <a:lvl9pPr marL="3000375" indent="-257175">
              <a:lnSpc>
                <a:spcPct val="110000"/>
              </a:lnSpc>
              <a:spcBef>
                <a:spcPts val="0"/>
              </a:spcBef>
              <a:spcAft>
                <a:spcPts val="135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8591D474-DE8D-4E19-A730-E854EA385CD7}"/>
              </a:ext>
            </a:extLst>
          </p:cNvPr>
          <p:cNvSpPr>
            <a:spLocks noGrp="1"/>
          </p:cNvSpPr>
          <p:nvPr>
            <p:ph type="title"/>
          </p:nvPr>
        </p:nvSpPr>
        <p:spPr>
          <a:xfrm>
            <a:off x="771525" y="600075"/>
            <a:ext cx="12172950" cy="942975"/>
          </a:xfrm>
          <a:prstGeom prst="rect">
            <a:avLst/>
          </a:prstGeom>
          <a:noFill/>
          <a:ln>
            <a:noFill/>
            <a:prstDash val="solid"/>
          </a:ln>
        </p:spPr>
        <p:txBody>
          <a:bodyPr wrap="square" lIns="0" tIns="0" rIns="0" bIns="0" anchor="t">
            <a:normAutofit/>
          </a:bodyPr>
          <a:lstStyle>
            <a:defPPr algn="l">
              <a:defRPr sz="3713"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D272D6FB-5B0A-4463-B72B-0384EC05B195}"/>
              </a:ext>
            </a:extLst>
          </p:cNvPr>
          <p:cNvSpPr>
            <a:spLocks noGrp="1"/>
          </p:cNvSpPr>
          <p:nvPr>
            <p:ph type="body" idx="1"/>
          </p:nvPr>
        </p:nvSpPr>
        <p:spPr>
          <a:xfrm>
            <a:off x="771525" y="2143125"/>
            <a:ext cx="5657850" cy="4800600"/>
          </a:xfrm>
          <a:prstGeom prst="rect">
            <a:avLst/>
          </a:prstGeom>
          <a:noFill/>
          <a:ln>
            <a:noFill/>
            <a:prstDash val="solid"/>
          </a:ln>
        </p:spPr>
        <p:txBody>
          <a:bodyPr wrap="square" lIns="0" tIns="0" rIns="0" bIns="0" anchor="t">
            <a:normAutofit/>
          </a:bodyPr>
          <a:lstStyle>
            <a:defPPr algn="l">
              <a:defRPr sz="2363" b="0">
                <a:solidFill>
                  <a:schemeClr val="tx1"/>
                </a:solidFill>
                <a:latin typeface="+mn-lt"/>
                <a:ea typeface="+mn-lt"/>
                <a:cs typeface="+mn-lt"/>
              </a:defRPr>
            </a:defPPr>
            <a:lvl1pPr marL="257175" indent="-257175">
              <a:lnSpc>
                <a:spcPct val="110000"/>
              </a:lnSpc>
              <a:spcBef>
                <a:spcPts val="0"/>
              </a:spcBef>
              <a:spcAft>
                <a:spcPts val="1350"/>
              </a:spcAft>
              <a:buChar char="•"/>
            </a:lvl1pPr>
            <a:lvl2pPr marL="600075" indent="-257175">
              <a:lnSpc>
                <a:spcPct val="110000"/>
              </a:lnSpc>
              <a:spcBef>
                <a:spcPts val="0"/>
              </a:spcBef>
              <a:spcAft>
                <a:spcPts val="1350"/>
              </a:spcAft>
              <a:buChar char="•"/>
            </a:lvl2pPr>
            <a:lvl3pPr marL="942975" indent="-257175">
              <a:lnSpc>
                <a:spcPct val="110000"/>
              </a:lnSpc>
              <a:spcBef>
                <a:spcPts val="0"/>
              </a:spcBef>
              <a:spcAft>
                <a:spcPts val="1350"/>
              </a:spcAft>
              <a:buChar char="•"/>
            </a:lvl3pPr>
            <a:lvl4pPr marL="1285875" indent="-257175">
              <a:lnSpc>
                <a:spcPct val="110000"/>
              </a:lnSpc>
              <a:spcBef>
                <a:spcPts val="0"/>
              </a:spcBef>
              <a:spcAft>
                <a:spcPts val="1350"/>
              </a:spcAft>
              <a:buChar char="•"/>
            </a:lvl4pPr>
            <a:lvl5pPr marL="1628775" indent="-257175">
              <a:lnSpc>
                <a:spcPct val="110000"/>
              </a:lnSpc>
              <a:spcBef>
                <a:spcPts val="0"/>
              </a:spcBef>
              <a:spcAft>
                <a:spcPts val="1350"/>
              </a:spcAft>
              <a:buChar char="•"/>
            </a:lvl5pPr>
            <a:lvl6pPr marL="1971675" indent="-257175">
              <a:lnSpc>
                <a:spcPct val="110000"/>
              </a:lnSpc>
              <a:spcBef>
                <a:spcPts val="0"/>
              </a:spcBef>
              <a:spcAft>
                <a:spcPts val="1350"/>
              </a:spcAft>
              <a:buChar char="•"/>
            </a:lvl6pPr>
            <a:lvl7pPr marL="2314575" indent="-257175">
              <a:lnSpc>
                <a:spcPct val="110000"/>
              </a:lnSpc>
              <a:spcBef>
                <a:spcPts val="0"/>
              </a:spcBef>
              <a:spcAft>
                <a:spcPts val="1350"/>
              </a:spcAft>
              <a:buChar char="•"/>
            </a:lvl7pPr>
            <a:lvl8pPr marL="2657475" indent="-257175">
              <a:lnSpc>
                <a:spcPct val="110000"/>
              </a:lnSpc>
              <a:spcBef>
                <a:spcPts val="0"/>
              </a:spcBef>
              <a:spcAft>
                <a:spcPts val="1350"/>
              </a:spcAft>
              <a:buChar char="•"/>
            </a:lvl8pPr>
            <a:lvl9pPr marL="3000375" indent="-257175">
              <a:lnSpc>
                <a:spcPct val="110000"/>
              </a:lnSpc>
              <a:spcBef>
                <a:spcPts val="0"/>
              </a:spcBef>
              <a:spcAft>
                <a:spcPts val="1350"/>
              </a:spcAft>
              <a:buChar char="•"/>
            </a:lvl9pPr>
          </a:lstStyle>
          <a:p>
            <a:endParaRPr/>
          </a:p>
        </p:txBody>
      </p:sp>
      <p:sp>
        <p:nvSpPr>
          <p:cNvPr id="3" name="Right column">
            <a:extLst>
              <a:ext uri="{FF2B5EF4-FFF2-40B4-BE49-F238E27FC236}">
                <a16:creationId xmlns:a16="http://schemas.microsoft.com/office/drawing/2014/main" id="{1C788AC6-8B4D-4B70-BCED-7C02402C0168}"/>
              </a:ext>
            </a:extLst>
          </p:cNvPr>
          <p:cNvSpPr>
            <a:spLocks noGrp="1"/>
          </p:cNvSpPr>
          <p:nvPr>
            <p:ph type="body" idx="2"/>
          </p:nvPr>
        </p:nvSpPr>
        <p:spPr>
          <a:xfrm>
            <a:off x="7286625" y="2143125"/>
            <a:ext cx="5657850" cy="4800600"/>
          </a:xfrm>
          <a:prstGeom prst="rect">
            <a:avLst/>
          </a:prstGeom>
          <a:noFill/>
          <a:ln>
            <a:noFill/>
            <a:prstDash val="solid"/>
          </a:ln>
        </p:spPr>
        <p:txBody>
          <a:bodyPr wrap="square" lIns="0" tIns="0" rIns="0" bIns="0" anchor="t">
            <a:normAutofit/>
          </a:bodyPr>
          <a:lstStyle>
            <a:defPPr algn="l">
              <a:defRPr sz="2363" b="0">
                <a:solidFill>
                  <a:schemeClr val="tx1"/>
                </a:solidFill>
                <a:latin typeface="+mn-lt"/>
                <a:ea typeface="+mn-lt"/>
                <a:cs typeface="+mn-lt"/>
              </a:defRPr>
            </a:defPPr>
            <a:lvl1pPr marL="257175" indent="-257175">
              <a:lnSpc>
                <a:spcPct val="110000"/>
              </a:lnSpc>
              <a:spcBef>
                <a:spcPts val="0"/>
              </a:spcBef>
              <a:spcAft>
                <a:spcPts val="1350"/>
              </a:spcAft>
              <a:buChar char="•"/>
            </a:lvl1pPr>
            <a:lvl2pPr marL="600075" indent="-257175">
              <a:lnSpc>
                <a:spcPct val="110000"/>
              </a:lnSpc>
              <a:spcBef>
                <a:spcPts val="0"/>
              </a:spcBef>
              <a:spcAft>
                <a:spcPts val="1350"/>
              </a:spcAft>
              <a:buChar char="•"/>
            </a:lvl2pPr>
            <a:lvl3pPr marL="942975" indent="-257175">
              <a:lnSpc>
                <a:spcPct val="110000"/>
              </a:lnSpc>
              <a:spcBef>
                <a:spcPts val="0"/>
              </a:spcBef>
              <a:spcAft>
                <a:spcPts val="1350"/>
              </a:spcAft>
              <a:buChar char="•"/>
            </a:lvl3pPr>
            <a:lvl4pPr marL="1285875" indent="-257175">
              <a:lnSpc>
                <a:spcPct val="110000"/>
              </a:lnSpc>
              <a:spcBef>
                <a:spcPts val="0"/>
              </a:spcBef>
              <a:spcAft>
                <a:spcPts val="1350"/>
              </a:spcAft>
              <a:buChar char="•"/>
            </a:lvl4pPr>
            <a:lvl5pPr marL="1628775" indent="-257175">
              <a:lnSpc>
                <a:spcPct val="110000"/>
              </a:lnSpc>
              <a:spcBef>
                <a:spcPts val="0"/>
              </a:spcBef>
              <a:spcAft>
                <a:spcPts val="1350"/>
              </a:spcAft>
              <a:buChar char="•"/>
            </a:lvl5pPr>
            <a:lvl6pPr marL="1971675" indent="-257175">
              <a:lnSpc>
                <a:spcPct val="110000"/>
              </a:lnSpc>
              <a:spcBef>
                <a:spcPts val="0"/>
              </a:spcBef>
              <a:spcAft>
                <a:spcPts val="1350"/>
              </a:spcAft>
              <a:buChar char="•"/>
            </a:lvl6pPr>
            <a:lvl7pPr marL="2314575" indent="-257175">
              <a:lnSpc>
                <a:spcPct val="110000"/>
              </a:lnSpc>
              <a:spcBef>
                <a:spcPts val="0"/>
              </a:spcBef>
              <a:spcAft>
                <a:spcPts val="1350"/>
              </a:spcAft>
              <a:buChar char="•"/>
            </a:lvl7pPr>
            <a:lvl8pPr marL="2657475" indent="-257175">
              <a:lnSpc>
                <a:spcPct val="110000"/>
              </a:lnSpc>
              <a:spcBef>
                <a:spcPts val="0"/>
              </a:spcBef>
              <a:spcAft>
                <a:spcPts val="1350"/>
              </a:spcAft>
              <a:buChar char="•"/>
            </a:lvl8pPr>
            <a:lvl9pPr marL="3000375" indent="-257175">
              <a:lnSpc>
                <a:spcPct val="110000"/>
              </a:lnSpc>
              <a:spcBef>
                <a:spcPts val="0"/>
              </a:spcBef>
              <a:spcAft>
                <a:spcPts val="135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615D3908-3A25-4D1E-BD05-8A5BAD076E8B}"/>
              </a:ext>
            </a:extLst>
          </p:cNvPr>
          <p:cNvSpPr>
            <a:spLocks noGrp="1"/>
          </p:cNvSpPr>
          <p:nvPr>
            <p:ph type="title"/>
          </p:nvPr>
        </p:nvSpPr>
        <p:spPr>
          <a:xfrm>
            <a:off x="771525" y="600075"/>
            <a:ext cx="12172950" cy="942975"/>
          </a:xfrm>
          <a:prstGeom prst="rect">
            <a:avLst/>
          </a:prstGeom>
          <a:noFill/>
          <a:ln>
            <a:noFill/>
            <a:prstDash val="solid"/>
          </a:ln>
        </p:spPr>
        <p:txBody>
          <a:bodyPr wrap="square" lIns="0" tIns="0" rIns="0" bIns="0" anchor="t">
            <a:normAutofit/>
          </a:bodyPr>
          <a:lstStyle>
            <a:defPPr algn="l">
              <a:defRPr sz="3713"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2D582D7E-FE53-45C4-9098-EF4600C88EE3}"/>
              </a:ext>
            </a:extLst>
          </p:cNvPr>
          <p:cNvSpPr>
            <a:spLocks noGrp="1"/>
          </p:cNvSpPr>
          <p:nvPr>
            <p:ph type="body" idx="1"/>
          </p:nvPr>
        </p:nvSpPr>
        <p:spPr>
          <a:xfrm>
            <a:off x="771525" y="2143125"/>
            <a:ext cx="5657850" cy="4800600"/>
          </a:xfrm>
          <a:prstGeom prst="rect">
            <a:avLst/>
          </a:prstGeom>
          <a:noFill/>
          <a:ln>
            <a:noFill/>
            <a:prstDash val="solid"/>
          </a:ln>
        </p:spPr>
        <p:txBody>
          <a:bodyPr wrap="square" lIns="0" tIns="0" rIns="0" bIns="0" anchor="t">
            <a:normAutofit/>
          </a:bodyPr>
          <a:lstStyle>
            <a:defPPr algn="l">
              <a:defRPr sz="2531" b="0">
                <a:solidFill>
                  <a:schemeClr val="tx1"/>
                </a:solidFill>
                <a:latin typeface="+mn-lt"/>
                <a:ea typeface="+mn-lt"/>
                <a:cs typeface="+mn-lt"/>
              </a:defRPr>
            </a:defPPr>
            <a:lvl1pPr marL="257175" indent="-257175">
              <a:lnSpc>
                <a:spcPct val="110000"/>
              </a:lnSpc>
              <a:spcBef>
                <a:spcPts val="0"/>
              </a:spcBef>
              <a:spcAft>
                <a:spcPts val="1350"/>
              </a:spcAft>
              <a:buChar char="•"/>
            </a:lvl1pPr>
            <a:lvl2pPr marL="600075" indent="-257175">
              <a:lnSpc>
                <a:spcPct val="110000"/>
              </a:lnSpc>
              <a:spcBef>
                <a:spcPts val="0"/>
              </a:spcBef>
              <a:spcAft>
                <a:spcPts val="1350"/>
              </a:spcAft>
              <a:buChar char="•"/>
            </a:lvl2pPr>
            <a:lvl3pPr marL="942975" indent="-257175">
              <a:lnSpc>
                <a:spcPct val="110000"/>
              </a:lnSpc>
              <a:spcBef>
                <a:spcPts val="0"/>
              </a:spcBef>
              <a:spcAft>
                <a:spcPts val="1350"/>
              </a:spcAft>
              <a:buChar char="•"/>
            </a:lvl3pPr>
            <a:lvl4pPr marL="1285875" indent="-257175">
              <a:lnSpc>
                <a:spcPct val="110000"/>
              </a:lnSpc>
              <a:spcBef>
                <a:spcPts val="0"/>
              </a:spcBef>
              <a:spcAft>
                <a:spcPts val="1350"/>
              </a:spcAft>
              <a:buChar char="•"/>
            </a:lvl4pPr>
            <a:lvl5pPr marL="1628775" indent="-257175">
              <a:lnSpc>
                <a:spcPct val="110000"/>
              </a:lnSpc>
              <a:spcBef>
                <a:spcPts val="0"/>
              </a:spcBef>
              <a:spcAft>
                <a:spcPts val="1350"/>
              </a:spcAft>
              <a:buChar char="•"/>
            </a:lvl5pPr>
            <a:lvl6pPr marL="1971675" indent="-257175">
              <a:lnSpc>
                <a:spcPct val="110000"/>
              </a:lnSpc>
              <a:spcBef>
                <a:spcPts val="0"/>
              </a:spcBef>
              <a:spcAft>
                <a:spcPts val="1350"/>
              </a:spcAft>
              <a:buChar char="•"/>
            </a:lvl6pPr>
            <a:lvl7pPr marL="2314575" indent="-257175">
              <a:lnSpc>
                <a:spcPct val="110000"/>
              </a:lnSpc>
              <a:spcBef>
                <a:spcPts val="0"/>
              </a:spcBef>
              <a:spcAft>
                <a:spcPts val="1350"/>
              </a:spcAft>
              <a:buChar char="•"/>
            </a:lvl7pPr>
            <a:lvl8pPr marL="2657475" indent="-257175">
              <a:lnSpc>
                <a:spcPct val="110000"/>
              </a:lnSpc>
              <a:spcBef>
                <a:spcPts val="0"/>
              </a:spcBef>
              <a:spcAft>
                <a:spcPts val="1350"/>
              </a:spcAft>
              <a:buChar char="•"/>
            </a:lvl8pPr>
            <a:lvl9pPr marL="3000375" indent="-257175">
              <a:lnSpc>
                <a:spcPct val="110000"/>
              </a:lnSpc>
              <a:spcBef>
                <a:spcPts val="0"/>
              </a:spcBef>
              <a:spcAft>
                <a:spcPts val="135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OMPANY PROFILE">
            <a:extLst>
              <a:ext uri="{FF2B5EF4-FFF2-40B4-BE49-F238E27FC236}">
                <a16:creationId xmlns:a16="http://schemas.microsoft.com/office/drawing/2014/main" id="{B47EC0E1-3531-4F96-942B-991B87946F2E}"/>
              </a:ext>
            </a:extLst>
          </p:cNvPr>
          <p:cNvSpPr>
            <a:spLocks noGrp="1"/>
          </p:cNvSpPr>
          <p:nvPr/>
        </p:nvSpPr>
        <p:spPr>
          <a:xfrm>
            <a:off x="723900" y="647700"/>
            <a:ext cx="7239000" cy="419100"/>
          </a:xfrm>
          <a:prstGeom prst="rect">
            <a:avLst/>
          </a:prstGeom>
          <a:noFill/>
          <a:ln w="0">
            <a:noFill/>
          </a:ln>
        </p:spPr>
        <p:txBody>
          <a:bodyPr lIns="0" tIns="0" rIns="0" bIns="0">
            <a:noAutofit/>
          </a:bodyPr>
          <a:lstStyle>
            <a:defPPr>
              <a:defRPr sz="1950" b="1">
                <a:solidFill>
                  <a:srgbClr val="246E91"/>
                </a:solidFill>
                <a:latin typeface="Nimbus Sans"/>
                <a:ea typeface="Nimbus Sans"/>
                <a:cs typeface="Nimbus Sans"/>
              </a:defRPr>
            </a:defPPr>
          </a:lstStyle>
          <a:p>
            <a:pPr>
              <a:defRPr sz="1950" b="1">
                <a:solidFill>
                  <a:srgbClr val="246E91"/>
                </a:solidFill>
                <a:latin typeface="Nimbus Sans"/>
                <a:ea typeface="Nimbus Sans"/>
                <a:cs typeface="Nimbus Sans"/>
              </a:defRPr>
            </a:pPr>
            <a:r>
              <a:rPr sz="1950" b="1">
                <a:solidFill>
                  <a:srgbClr val="246E91"/>
                </a:solidFill>
                <a:latin typeface="Nimbus Sans"/>
                <a:ea typeface="Nimbus Sans"/>
                <a:cs typeface="Nimbus Sans"/>
              </a:rPr>
              <a:t>COMPANY PROFILE</a:t>
            </a:r>
          </a:p>
        </p:txBody>
      </p:sp>
      <p:sp>
        <p:nvSpPr>
          <p:cNvPr id="3" name="Business&#10;Development&#10;Partner">
            <a:extLst>
              <a:ext uri="{FF2B5EF4-FFF2-40B4-BE49-F238E27FC236}">
                <a16:creationId xmlns:a16="http://schemas.microsoft.com/office/drawing/2014/main" id="{B391DEEF-C6A9-4B57-8E98-566886E15E56}"/>
              </a:ext>
            </a:extLst>
          </p:cNvPr>
          <p:cNvSpPr>
            <a:spLocks noGrp="1"/>
          </p:cNvSpPr>
          <p:nvPr/>
        </p:nvSpPr>
        <p:spPr>
          <a:xfrm>
            <a:off x="723900" y="1762125"/>
            <a:ext cx="7200900" cy="2457450"/>
          </a:xfrm>
          <a:prstGeom prst="rect">
            <a:avLst/>
          </a:prstGeom>
          <a:noFill/>
          <a:ln w="0">
            <a:noFill/>
          </a:ln>
        </p:spPr>
        <p:txBody>
          <a:bodyPr lIns="0" tIns="0" rIns="0" bIns="0">
            <a:noAutofit/>
          </a:bodyPr>
          <a:lstStyle>
            <a:defPPr>
              <a:defRPr sz="5250" b="1">
                <a:solidFill>
                  <a:srgbClr val="183D52"/>
                </a:solidFill>
                <a:latin typeface="Nimbus Sans"/>
                <a:ea typeface="Nimbus Sans"/>
                <a:cs typeface="Nimbus Sans"/>
              </a:defRPr>
            </a:defPPr>
          </a:lstStyle>
          <a:p>
            <a:pPr>
              <a:defRPr sz="5250" b="1">
                <a:solidFill>
                  <a:srgbClr val="183D52"/>
                </a:solidFill>
                <a:latin typeface="Nimbus Sans"/>
                <a:ea typeface="Nimbus Sans"/>
                <a:cs typeface="Nimbus Sans"/>
              </a:defRPr>
            </a:pPr>
            <a:r>
              <a:rPr sz="5250" b="1" dirty="0">
                <a:solidFill>
                  <a:srgbClr val="183D52"/>
                </a:solidFill>
                <a:latin typeface="Aptos Narrow" panose="020B0004020202020204" pitchFamily="34" charset="0"/>
                <a:ea typeface="Nimbus Sans"/>
                <a:cs typeface="Nimbus Sans"/>
              </a:rPr>
              <a:t>Business</a:t>
            </a:r>
          </a:p>
          <a:p>
            <a:pPr>
              <a:defRPr sz="5250" b="1">
                <a:solidFill>
                  <a:srgbClr val="183D52"/>
                </a:solidFill>
                <a:latin typeface="Nimbus Sans"/>
                <a:ea typeface="Nimbus Sans"/>
                <a:cs typeface="Nimbus Sans"/>
              </a:defRPr>
            </a:pPr>
            <a:r>
              <a:rPr sz="5250" b="1" dirty="0">
                <a:solidFill>
                  <a:srgbClr val="183D52"/>
                </a:solidFill>
                <a:latin typeface="Aptos Narrow" panose="020B0004020202020204" pitchFamily="34" charset="0"/>
                <a:ea typeface="Nimbus Sans"/>
                <a:cs typeface="Nimbus Sans"/>
              </a:rPr>
              <a:t>Development</a:t>
            </a:r>
          </a:p>
          <a:p>
            <a:pPr>
              <a:defRPr sz="5250" b="1">
                <a:solidFill>
                  <a:srgbClr val="183D52"/>
                </a:solidFill>
                <a:latin typeface="Nimbus Sans"/>
                <a:ea typeface="Nimbus Sans"/>
                <a:cs typeface="Nimbus Sans"/>
              </a:defRPr>
            </a:pPr>
            <a:r>
              <a:rPr sz="5250" b="1" dirty="0">
                <a:solidFill>
                  <a:srgbClr val="183D52"/>
                </a:solidFill>
                <a:latin typeface="Aptos Narrow" panose="020B0004020202020204" pitchFamily="34" charset="0"/>
                <a:ea typeface="Nimbus Sans"/>
                <a:cs typeface="Nimbus Sans"/>
              </a:rPr>
              <a:t>Partner</a:t>
            </a:r>
          </a:p>
        </p:txBody>
      </p:sp>
      <p:sp>
        <p:nvSpPr>
          <p:cNvPr id="4" name="Pendampingan pengembangan usaha">
            <a:extLst>
              <a:ext uri="{FF2B5EF4-FFF2-40B4-BE49-F238E27FC236}">
                <a16:creationId xmlns:a16="http://schemas.microsoft.com/office/drawing/2014/main" id="{E17E7FCF-003C-4AE8-89A4-2924C5A91C01}"/>
              </a:ext>
            </a:extLst>
          </p:cNvPr>
          <p:cNvSpPr>
            <a:spLocks noGrp="1"/>
          </p:cNvSpPr>
          <p:nvPr/>
        </p:nvSpPr>
        <p:spPr>
          <a:xfrm>
            <a:off x="723900" y="4867275"/>
            <a:ext cx="7191375" cy="523875"/>
          </a:xfrm>
          <a:prstGeom prst="rect">
            <a:avLst/>
          </a:prstGeom>
          <a:noFill/>
          <a:ln w="0">
            <a:noFill/>
          </a:ln>
        </p:spPr>
        <p:txBody>
          <a:bodyPr lIns="0" tIns="0" rIns="0" bIns="0">
            <a:noAutofit/>
          </a:bodyPr>
          <a:lstStyle>
            <a:defPPr>
              <a:defRPr sz="2400" b="1">
                <a:solidFill>
                  <a:srgbClr val="246E91"/>
                </a:solidFill>
                <a:latin typeface="Nimbus Sans"/>
                <a:ea typeface="Nimbus Sans"/>
                <a:cs typeface="Nimbus Sans"/>
              </a:defRPr>
            </a:defPPr>
          </a:lstStyle>
          <a:p>
            <a:pPr>
              <a:defRPr sz="2400" b="1">
                <a:solidFill>
                  <a:srgbClr val="246E91"/>
                </a:solidFill>
                <a:latin typeface="Nimbus Sans"/>
                <a:ea typeface="Nimbus Sans"/>
                <a:cs typeface="Nimbus Sans"/>
              </a:defRPr>
            </a:pPr>
            <a:r>
              <a:rPr sz="2400" b="1" dirty="0" err="1">
                <a:solidFill>
                  <a:srgbClr val="246E91"/>
                </a:solidFill>
                <a:latin typeface="Aptos Narrow" panose="020B0004020202020204" pitchFamily="34" charset="0"/>
                <a:ea typeface="Calibri Light" panose="020F0302020204030204" pitchFamily="34" charset="0"/>
                <a:cs typeface="Calibri Light" panose="020F0302020204030204" pitchFamily="34" charset="0"/>
              </a:rPr>
              <a:t>Pendampingan</a:t>
            </a:r>
            <a:r>
              <a:rPr sz="2400" b="1" dirty="0">
                <a:solidFill>
                  <a:srgbClr val="246E91"/>
                </a:solidFill>
                <a:latin typeface="Aptos Narrow" panose="020B0004020202020204" pitchFamily="34" charset="0"/>
                <a:ea typeface="Calibri Light" panose="020F0302020204030204" pitchFamily="34" charset="0"/>
                <a:cs typeface="Calibri Light" panose="020F0302020204030204" pitchFamily="34" charset="0"/>
              </a:rPr>
              <a:t> </a:t>
            </a:r>
            <a:r>
              <a:rPr lang="en-US" sz="2400" b="1" dirty="0" err="1">
                <a:solidFill>
                  <a:srgbClr val="246E91"/>
                </a:solidFill>
                <a:latin typeface="Aptos Narrow" panose="020B0004020202020204" pitchFamily="34" charset="0"/>
                <a:ea typeface="Calibri Light" panose="020F0302020204030204" pitchFamily="34" charset="0"/>
                <a:cs typeface="Calibri Light" panose="020F0302020204030204" pitchFamily="34" charset="0"/>
              </a:rPr>
              <a:t>P</a:t>
            </a:r>
            <a:r>
              <a:rPr sz="2400" b="1" dirty="0" err="1">
                <a:solidFill>
                  <a:srgbClr val="246E91"/>
                </a:solidFill>
                <a:latin typeface="Aptos Narrow" panose="020B0004020202020204" pitchFamily="34" charset="0"/>
                <a:ea typeface="Calibri Light" panose="020F0302020204030204" pitchFamily="34" charset="0"/>
                <a:cs typeface="Calibri Light" panose="020F0302020204030204" pitchFamily="34" charset="0"/>
              </a:rPr>
              <a:t>engembangan</a:t>
            </a:r>
            <a:r>
              <a:rPr sz="2400" b="1" dirty="0">
                <a:solidFill>
                  <a:srgbClr val="246E91"/>
                </a:solidFill>
                <a:latin typeface="Aptos Narrow" panose="020B0004020202020204" pitchFamily="34" charset="0"/>
                <a:ea typeface="Calibri Light" panose="020F0302020204030204" pitchFamily="34" charset="0"/>
                <a:cs typeface="Calibri Light" panose="020F0302020204030204" pitchFamily="34" charset="0"/>
              </a:rPr>
              <a:t> </a:t>
            </a:r>
            <a:r>
              <a:rPr lang="en-US" sz="2400" b="1" dirty="0">
                <a:solidFill>
                  <a:srgbClr val="246E91"/>
                </a:solidFill>
                <a:latin typeface="Aptos Narrow" panose="020B0004020202020204" pitchFamily="34" charset="0"/>
                <a:ea typeface="Calibri Light" panose="020F0302020204030204" pitchFamily="34" charset="0"/>
                <a:cs typeface="Calibri Light" panose="020F0302020204030204" pitchFamily="34" charset="0"/>
              </a:rPr>
              <a:t>U</a:t>
            </a:r>
            <a:r>
              <a:rPr sz="2400" b="1" dirty="0">
                <a:solidFill>
                  <a:srgbClr val="246E91"/>
                </a:solidFill>
                <a:latin typeface="Aptos Narrow" panose="020B0004020202020204" pitchFamily="34" charset="0"/>
                <a:ea typeface="Calibri Light" panose="020F0302020204030204" pitchFamily="34" charset="0"/>
                <a:cs typeface="Calibri Light" panose="020F0302020204030204" pitchFamily="34" charset="0"/>
              </a:rPr>
              <a:t>saha</a:t>
            </a:r>
          </a:p>
        </p:txBody>
      </p:sp>
      <p:sp>
        <p:nvSpPr>
          <p:cNvPr id="5" name="Peluang pasar, penjualan,&#10;proses dan kontrol bisnis">
            <a:extLst>
              <a:ext uri="{FF2B5EF4-FFF2-40B4-BE49-F238E27FC236}">
                <a16:creationId xmlns:a16="http://schemas.microsoft.com/office/drawing/2014/main" id="{D41E48EF-DB6E-45E9-AA98-3F4E78491492}"/>
              </a:ext>
            </a:extLst>
          </p:cNvPr>
          <p:cNvSpPr>
            <a:spLocks noGrp="1"/>
          </p:cNvSpPr>
          <p:nvPr/>
        </p:nvSpPr>
        <p:spPr>
          <a:xfrm>
            <a:off x="723899" y="5667375"/>
            <a:ext cx="6509108" cy="1247133"/>
          </a:xfrm>
          <a:prstGeom prst="rect">
            <a:avLst/>
          </a:prstGeom>
          <a:noFill/>
          <a:ln w="0">
            <a:noFill/>
          </a:ln>
        </p:spPr>
        <p:txBody>
          <a:bodyPr lIns="0" tIns="0" rIns="0" bIns="0">
            <a:noAutofit/>
          </a:bodyPr>
          <a:lstStyle>
            <a:defPPr>
              <a:defRPr sz="2475" b="0">
                <a:solidFill>
                  <a:srgbClr val="183D52"/>
                </a:solidFill>
                <a:latin typeface="Nimbus Sans"/>
                <a:ea typeface="Nimbus Sans"/>
                <a:cs typeface="Nimbus Sans"/>
              </a:defRPr>
            </a:defPPr>
          </a:lstStyle>
          <a:p>
            <a:pPr>
              <a:defRPr sz="2475" b="0">
                <a:solidFill>
                  <a:srgbClr val="183D52"/>
                </a:solidFill>
                <a:latin typeface="Nimbus Sans"/>
                <a:ea typeface="Nimbus Sans"/>
                <a:cs typeface="Nimbus Sans"/>
              </a:defRPr>
            </a:pPr>
            <a:r>
              <a:rPr sz="2475" b="0" dirty="0" err="1">
                <a:solidFill>
                  <a:srgbClr val="183D52"/>
                </a:solidFill>
                <a:latin typeface="Nimbus Sans"/>
                <a:ea typeface="Nimbus Sans"/>
                <a:cs typeface="Nimbus Sans"/>
              </a:rPr>
              <a:t>Peluang</a:t>
            </a:r>
            <a:r>
              <a:rPr sz="2475" b="0" dirty="0">
                <a:solidFill>
                  <a:srgbClr val="183D52"/>
                </a:solidFill>
                <a:latin typeface="Nimbus Sans"/>
                <a:ea typeface="Nimbus Sans"/>
                <a:cs typeface="Nimbus Sans"/>
              </a:rPr>
              <a:t> </a:t>
            </a:r>
            <a:r>
              <a:rPr lang="en-US" sz="2475" b="0" dirty="0">
                <a:solidFill>
                  <a:srgbClr val="183D52"/>
                </a:solidFill>
                <a:latin typeface="Nimbus Sans"/>
                <a:ea typeface="Nimbus Sans"/>
                <a:cs typeface="Nimbus Sans"/>
              </a:rPr>
              <a:t>P</a:t>
            </a:r>
            <a:r>
              <a:rPr sz="2475" b="0" dirty="0">
                <a:solidFill>
                  <a:srgbClr val="183D52"/>
                </a:solidFill>
                <a:latin typeface="Nimbus Sans"/>
                <a:ea typeface="Nimbus Sans"/>
                <a:cs typeface="Nimbus Sans"/>
              </a:rPr>
              <a:t>asar</a:t>
            </a:r>
            <a:endParaRPr lang="en-US" sz="2475" b="0" dirty="0">
              <a:solidFill>
                <a:srgbClr val="183D52"/>
              </a:solidFill>
              <a:latin typeface="Nimbus Sans"/>
              <a:ea typeface="Nimbus Sans"/>
              <a:cs typeface="Nimbus Sans"/>
            </a:endParaRPr>
          </a:p>
          <a:p>
            <a:pPr>
              <a:defRPr sz="2475" b="0">
                <a:solidFill>
                  <a:srgbClr val="183D52"/>
                </a:solidFill>
                <a:latin typeface="Nimbus Sans"/>
                <a:ea typeface="Nimbus Sans"/>
                <a:cs typeface="Nimbus Sans"/>
              </a:defRPr>
            </a:pPr>
            <a:r>
              <a:rPr lang="en-US" sz="2475" b="0" dirty="0" err="1">
                <a:solidFill>
                  <a:srgbClr val="183D52"/>
                </a:solidFill>
                <a:latin typeface="Nimbus Sans"/>
                <a:ea typeface="Nimbus Sans"/>
                <a:cs typeface="Nimbus Sans"/>
              </a:rPr>
              <a:t>P</a:t>
            </a:r>
            <a:r>
              <a:rPr sz="2475" b="0" dirty="0" err="1">
                <a:solidFill>
                  <a:srgbClr val="183D52"/>
                </a:solidFill>
                <a:latin typeface="Nimbus Sans"/>
                <a:ea typeface="Nimbus Sans"/>
                <a:cs typeface="Nimbus Sans"/>
              </a:rPr>
              <a:t>enjualan</a:t>
            </a:r>
            <a:endParaRPr lang="en-US" sz="2475" b="0" dirty="0">
              <a:solidFill>
                <a:srgbClr val="183D52"/>
              </a:solidFill>
              <a:latin typeface="Nimbus Sans"/>
              <a:ea typeface="Nimbus Sans"/>
              <a:cs typeface="Nimbus Sans"/>
            </a:endParaRPr>
          </a:p>
          <a:p>
            <a:pPr>
              <a:defRPr sz="2475" b="0">
                <a:solidFill>
                  <a:srgbClr val="183D52"/>
                </a:solidFill>
                <a:latin typeface="Nimbus Sans"/>
                <a:ea typeface="Nimbus Sans"/>
                <a:cs typeface="Nimbus Sans"/>
              </a:defRPr>
            </a:pPr>
            <a:r>
              <a:rPr lang="en-US" sz="2475" b="0" dirty="0">
                <a:solidFill>
                  <a:srgbClr val="183D52"/>
                </a:solidFill>
                <a:latin typeface="Nimbus Sans"/>
                <a:ea typeface="Nimbus Sans"/>
                <a:cs typeface="Nimbus Sans"/>
              </a:rPr>
              <a:t>P</a:t>
            </a:r>
            <a:r>
              <a:rPr sz="2475" b="0" dirty="0">
                <a:solidFill>
                  <a:srgbClr val="183D52"/>
                </a:solidFill>
                <a:latin typeface="Nimbus Sans"/>
                <a:ea typeface="Nimbus Sans"/>
                <a:cs typeface="Nimbus Sans"/>
              </a:rPr>
              <a:t>roses </a:t>
            </a:r>
            <a:r>
              <a:rPr lang="en-US" sz="2475" b="0" dirty="0">
                <a:solidFill>
                  <a:srgbClr val="183D52"/>
                </a:solidFill>
                <a:latin typeface="Nimbus Sans"/>
                <a:ea typeface="Nimbus Sans"/>
                <a:cs typeface="Nimbus Sans"/>
              </a:rPr>
              <a:t>&amp;</a:t>
            </a:r>
            <a:r>
              <a:rPr sz="2475" b="0" dirty="0">
                <a:solidFill>
                  <a:srgbClr val="183D52"/>
                </a:solidFill>
                <a:latin typeface="Nimbus Sans"/>
                <a:ea typeface="Nimbus Sans"/>
                <a:cs typeface="Nimbus Sans"/>
              </a:rPr>
              <a:t> </a:t>
            </a:r>
            <a:r>
              <a:rPr lang="en-US" sz="2475" b="0" dirty="0" err="1">
                <a:solidFill>
                  <a:srgbClr val="183D52"/>
                </a:solidFill>
                <a:latin typeface="Nimbus Sans"/>
                <a:ea typeface="Nimbus Sans"/>
                <a:cs typeface="Nimbus Sans"/>
              </a:rPr>
              <a:t>K</a:t>
            </a:r>
            <a:r>
              <a:rPr sz="2475" b="0" dirty="0" err="1">
                <a:solidFill>
                  <a:srgbClr val="183D52"/>
                </a:solidFill>
                <a:latin typeface="Nimbus Sans"/>
                <a:ea typeface="Nimbus Sans"/>
                <a:cs typeface="Nimbus Sans"/>
              </a:rPr>
              <a:t>ontrol</a:t>
            </a:r>
            <a:r>
              <a:rPr sz="2475" b="0" dirty="0">
                <a:solidFill>
                  <a:srgbClr val="183D52"/>
                </a:solidFill>
                <a:latin typeface="Nimbus Sans"/>
                <a:ea typeface="Nimbus Sans"/>
                <a:cs typeface="Nimbus Sans"/>
              </a:rPr>
              <a:t> </a:t>
            </a:r>
            <a:r>
              <a:rPr lang="en-US" sz="2475" b="0" dirty="0" err="1">
                <a:solidFill>
                  <a:srgbClr val="183D52"/>
                </a:solidFill>
                <a:latin typeface="Nimbus Sans"/>
                <a:ea typeface="Nimbus Sans"/>
                <a:cs typeface="Nimbus Sans"/>
              </a:rPr>
              <a:t>B</a:t>
            </a:r>
            <a:r>
              <a:rPr sz="2475" b="0" dirty="0" err="1">
                <a:solidFill>
                  <a:srgbClr val="183D52"/>
                </a:solidFill>
                <a:latin typeface="Nimbus Sans"/>
                <a:ea typeface="Nimbus Sans"/>
                <a:cs typeface="Nimbus Sans"/>
              </a:rPr>
              <a:t>isnis</a:t>
            </a:r>
            <a:endParaRPr sz="2475" b="0" dirty="0">
              <a:solidFill>
                <a:srgbClr val="183D52"/>
              </a:solidFill>
              <a:latin typeface="Nimbus Sans"/>
              <a:ea typeface="Nimbus Sans"/>
              <a:cs typeface="Nimbus Sans"/>
            </a:endParaRPr>
          </a:p>
        </p:txBody>
      </p:sp>
      <p:pic>
        <p:nvPicPr>
          <p:cNvPr id="9" name="Picture 8">
            <a:extLst>
              <a:ext uri="{FF2B5EF4-FFF2-40B4-BE49-F238E27FC236}">
                <a16:creationId xmlns:a16="http://schemas.microsoft.com/office/drawing/2014/main" id="{4FD16F2F-3CCF-2728-D151-2A18B9749807}"/>
              </a:ext>
            </a:extLst>
          </p:cNvPr>
          <p:cNvPicPr>
            <a:picLocks noChangeAspect="1"/>
          </p:cNvPicPr>
          <p:nvPr/>
        </p:nvPicPr>
        <p:blipFill>
          <a:blip r:embed="rId3"/>
          <a:stretch>
            <a:fillRect/>
          </a:stretch>
        </p:blipFill>
        <p:spPr>
          <a:xfrm>
            <a:off x="7962901" y="0"/>
            <a:ext cx="5753100" cy="7715250"/>
          </a:xfrm>
          <a:prstGeom prst="rect">
            <a:avLst/>
          </a:prstGeom>
        </p:spPr>
      </p:pic>
    </p:spTree>
    <p:extLst>
      <p:ext uri="{BB962C8B-B14F-4D97-AF65-F5344CB8AC3E}">
        <p14:creationId xmlns:p14="http://schemas.microsoft.com/office/powerpoint/2010/main" val="226943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endampingan untuk keputusan dan tindakan">
            <a:extLst>
              <a:ext uri="{FF2B5EF4-FFF2-40B4-BE49-F238E27FC236}">
                <a16:creationId xmlns:a16="http://schemas.microsoft.com/office/drawing/2014/main" id="{2E814A5E-5C1B-431D-9A65-7D5F3A5D0BF4}"/>
              </a:ext>
            </a:extLst>
          </p:cNvPr>
          <p:cNvSpPr>
            <a:spLocks noGrp="1"/>
          </p:cNvSpPr>
          <p:nvPr/>
        </p:nvSpPr>
        <p:spPr>
          <a:xfrm>
            <a:off x="723900" y="695325"/>
            <a:ext cx="12192000" cy="1133475"/>
          </a:xfrm>
          <a:prstGeom prst="rect">
            <a:avLst/>
          </a:prstGeom>
          <a:noFill/>
          <a:ln w="0">
            <a:noFill/>
          </a:ln>
        </p:spPr>
        <p:txBody>
          <a:bodyPr lIns="0" tIns="0" rIns="0" bIns="0">
            <a:noAutofit/>
          </a:bodyPr>
          <a:lstStyle>
            <a:defPPr>
              <a:defRPr sz="3900" b="1">
                <a:solidFill>
                  <a:srgbClr val="183D52"/>
                </a:solidFill>
                <a:latin typeface="Nimbus Sans"/>
                <a:ea typeface="Nimbus Sans"/>
                <a:cs typeface="Nimbus Sans"/>
              </a:defRPr>
            </a:defPPr>
          </a:lstStyle>
          <a:p>
            <a:pPr>
              <a:defRPr sz="3900" b="1">
                <a:solidFill>
                  <a:srgbClr val="183D52"/>
                </a:solidFill>
                <a:latin typeface="Nimbus Sans"/>
                <a:ea typeface="Nimbus Sans"/>
                <a:cs typeface="Nimbus Sans"/>
              </a:defRPr>
            </a:pPr>
            <a:r>
              <a:rPr sz="3900" b="1" dirty="0" err="1">
                <a:solidFill>
                  <a:srgbClr val="183D52"/>
                </a:solidFill>
                <a:latin typeface="Nimbus Sans"/>
                <a:ea typeface="Nimbus Sans"/>
                <a:cs typeface="Nimbus Sans"/>
              </a:rPr>
              <a:t>Pendampingan</a:t>
            </a:r>
            <a:r>
              <a:rPr sz="3900" b="1" dirty="0">
                <a:solidFill>
                  <a:srgbClr val="183D52"/>
                </a:solidFill>
                <a:latin typeface="Nimbus Sans"/>
                <a:ea typeface="Nimbus Sans"/>
                <a:cs typeface="Nimbus Sans"/>
              </a:rPr>
              <a:t> </a:t>
            </a:r>
            <a:r>
              <a:rPr lang="en-US" sz="3900" b="1" dirty="0">
                <a:solidFill>
                  <a:srgbClr val="183D52"/>
                </a:solidFill>
                <a:latin typeface="Nimbus Sans"/>
                <a:ea typeface="Nimbus Sans"/>
                <a:cs typeface="Nimbus Sans"/>
              </a:rPr>
              <a:t>U</a:t>
            </a:r>
            <a:r>
              <a:rPr sz="3900" b="1" dirty="0">
                <a:solidFill>
                  <a:srgbClr val="183D52"/>
                </a:solidFill>
                <a:latin typeface="Nimbus Sans"/>
                <a:ea typeface="Nimbus Sans"/>
                <a:cs typeface="Nimbus Sans"/>
              </a:rPr>
              <a:t>ntuk </a:t>
            </a:r>
            <a:r>
              <a:rPr lang="en-US" sz="3900" b="1" dirty="0">
                <a:solidFill>
                  <a:srgbClr val="183D52"/>
                </a:solidFill>
                <a:latin typeface="Nimbus Sans"/>
                <a:ea typeface="Nimbus Sans"/>
                <a:cs typeface="Nimbus Sans"/>
              </a:rPr>
              <a:t>K</a:t>
            </a:r>
            <a:r>
              <a:rPr sz="3900" b="1" dirty="0">
                <a:solidFill>
                  <a:srgbClr val="183D52"/>
                </a:solidFill>
                <a:latin typeface="Nimbus Sans"/>
                <a:ea typeface="Nimbus Sans"/>
                <a:cs typeface="Nimbus Sans"/>
              </a:rPr>
              <a:t>eputusan </a:t>
            </a:r>
            <a:r>
              <a:rPr lang="en-US" sz="3900" b="1" dirty="0">
                <a:solidFill>
                  <a:srgbClr val="183D52"/>
                </a:solidFill>
                <a:latin typeface="Nimbus Sans"/>
                <a:ea typeface="Nimbus Sans"/>
                <a:cs typeface="Nimbus Sans"/>
              </a:rPr>
              <a:t>&amp;</a:t>
            </a:r>
            <a:r>
              <a:rPr sz="3900" b="1" dirty="0">
                <a:solidFill>
                  <a:srgbClr val="183D52"/>
                </a:solidFill>
                <a:latin typeface="Nimbus Sans"/>
                <a:ea typeface="Nimbus Sans"/>
                <a:cs typeface="Nimbus Sans"/>
              </a:rPr>
              <a:t> </a:t>
            </a:r>
            <a:r>
              <a:rPr lang="en-US" sz="3900" b="1" dirty="0">
                <a:solidFill>
                  <a:srgbClr val="183D52"/>
                </a:solidFill>
                <a:latin typeface="Nimbus Sans"/>
                <a:ea typeface="Nimbus Sans"/>
                <a:cs typeface="Nimbus Sans"/>
              </a:rPr>
              <a:t>T</a:t>
            </a:r>
            <a:r>
              <a:rPr sz="3900" b="1" dirty="0">
                <a:solidFill>
                  <a:srgbClr val="183D52"/>
                </a:solidFill>
                <a:latin typeface="Nimbus Sans"/>
                <a:ea typeface="Nimbus Sans"/>
                <a:cs typeface="Nimbus Sans"/>
              </a:rPr>
              <a:t>indakan</a:t>
            </a:r>
          </a:p>
        </p:txBody>
      </p:sp>
      <p:sp>
        <p:nvSpPr>
          <p:cNvPr id="2" name="BUSINESS DEVELOPMENT PARTNER">
            <a:extLst>
              <a:ext uri="{FF2B5EF4-FFF2-40B4-BE49-F238E27FC236}">
                <a16:creationId xmlns:a16="http://schemas.microsoft.com/office/drawing/2014/main" id="{62B737B2-2C14-41A4-ABEF-B06051F3CD14}"/>
              </a:ext>
            </a:extLst>
          </p:cNvPr>
          <p:cNvSpPr>
            <a:spLocks noGrp="1"/>
          </p:cNvSpPr>
          <p:nvPr/>
        </p:nvSpPr>
        <p:spPr>
          <a:xfrm>
            <a:off x="723900" y="7153275"/>
            <a:ext cx="1057275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BUSINESS DEVELOPMENT PARTNER</a:t>
            </a:r>
          </a:p>
        </p:txBody>
      </p:sp>
      <p:sp>
        <p:nvSpPr>
          <p:cNvPr id="3" name="02">
            <a:extLst>
              <a:ext uri="{FF2B5EF4-FFF2-40B4-BE49-F238E27FC236}">
                <a16:creationId xmlns:a16="http://schemas.microsoft.com/office/drawing/2014/main" id="{2DF041DF-A7DE-4385-A008-EFE7A6D3C95E}"/>
              </a:ext>
            </a:extLst>
          </p:cNvPr>
          <p:cNvSpPr>
            <a:spLocks noGrp="1"/>
          </p:cNvSpPr>
          <p:nvPr/>
        </p:nvSpPr>
        <p:spPr>
          <a:xfrm>
            <a:off x="12458700" y="7153275"/>
            <a:ext cx="57150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02</a:t>
            </a:r>
          </a:p>
        </p:txBody>
      </p:sp>
      <p:sp>
        <p:nvSpPr>
          <p:cNvPr id="4" name="BDP mendampingi owner memahami hambatan usaha, memilih ">
            <a:extLst>
              <a:ext uri="{FF2B5EF4-FFF2-40B4-BE49-F238E27FC236}">
                <a16:creationId xmlns:a16="http://schemas.microsoft.com/office/drawing/2014/main" id="{09D6AC20-1BFD-4949-89BA-45C0EC3CF93B}"/>
              </a:ext>
            </a:extLst>
          </p:cNvPr>
          <p:cNvSpPr>
            <a:spLocks noGrp="1"/>
          </p:cNvSpPr>
          <p:nvPr/>
        </p:nvSpPr>
        <p:spPr>
          <a:xfrm>
            <a:off x="723900" y="2495550"/>
            <a:ext cx="11906250" cy="1628775"/>
          </a:xfrm>
          <a:prstGeom prst="rect">
            <a:avLst/>
          </a:prstGeom>
          <a:noFill/>
          <a:ln w="0">
            <a:noFill/>
          </a:ln>
        </p:spPr>
        <p:txBody>
          <a:bodyPr lIns="0" tIns="0" rIns="0" bIns="0">
            <a:noAutofit/>
          </a:bodyPr>
          <a:lstStyle>
            <a:defPPr>
              <a:defRPr sz="3000" b="0">
                <a:solidFill>
                  <a:srgbClr val="183D52"/>
                </a:solidFill>
                <a:latin typeface="Nimbus Sans"/>
                <a:ea typeface="Nimbus Sans"/>
                <a:cs typeface="Nimbus Sans"/>
              </a:defRPr>
            </a:defPPr>
          </a:lstStyle>
          <a:p>
            <a:pPr>
              <a:defRPr sz="3000" b="0">
                <a:solidFill>
                  <a:srgbClr val="183D52"/>
                </a:solidFill>
                <a:latin typeface="Nimbus Sans"/>
                <a:ea typeface="Nimbus Sans"/>
                <a:cs typeface="Nimbus Sans"/>
              </a:defRPr>
            </a:pPr>
            <a:r>
              <a:rPr sz="3000" b="0" dirty="0">
                <a:solidFill>
                  <a:srgbClr val="183D52"/>
                </a:solidFill>
                <a:latin typeface="Nimbus Sans"/>
                <a:ea typeface="Nimbus Sans"/>
                <a:cs typeface="Nimbus Sans"/>
              </a:rPr>
              <a:t>BDP </a:t>
            </a:r>
            <a:r>
              <a:rPr sz="3000" b="0" dirty="0" err="1">
                <a:solidFill>
                  <a:srgbClr val="183D52"/>
                </a:solidFill>
                <a:latin typeface="Nimbus Sans"/>
                <a:ea typeface="Nimbus Sans"/>
                <a:cs typeface="Nimbus Sans"/>
              </a:rPr>
              <a:t>mendampingi</a:t>
            </a:r>
            <a:r>
              <a:rPr sz="3000" b="0" dirty="0">
                <a:solidFill>
                  <a:srgbClr val="183D52"/>
                </a:solidFill>
                <a:latin typeface="Nimbus Sans"/>
                <a:ea typeface="Nimbus Sans"/>
                <a:cs typeface="Nimbus Sans"/>
              </a:rPr>
              <a:t> owner </a:t>
            </a:r>
            <a:r>
              <a:rPr sz="3000" b="0" dirty="0" err="1">
                <a:solidFill>
                  <a:srgbClr val="183D52"/>
                </a:solidFill>
                <a:latin typeface="Nimbus Sans"/>
                <a:ea typeface="Nimbus Sans"/>
                <a:cs typeface="Nimbus Sans"/>
              </a:rPr>
              <a:t>memahami</a:t>
            </a:r>
            <a:r>
              <a:rPr sz="3000" b="0" dirty="0">
                <a:solidFill>
                  <a:srgbClr val="183D52"/>
                </a:solidFill>
                <a:latin typeface="Nimbus Sans"/>
                <a:ea typeface="Nimbus Sans"/>
                <a:cs typeface="Nimbus Sans"/>
              </a:rPr>
              <a:t> </a:t>
            </a:r>
            <a:r>
              <a:rPr sz="3000" b="0" dirty="0" err="1">
                <a:solidFill>
                  <a:srgbClr val="183D52"/>
                </a:solidFill>
                <a:latin typeface="Nimbus Sans"/>
                <a:ea typeface="Nimbus Sans"/>
                <a:cs typeface="Nimbus Sans"/>
              </a:rPr>
              <a:t>hambatan</a:t>
            </a:r>
            <a:r>
              <a:rPr sz="3000" b="0" dirty="0">
                <a:solidFill>
                  <a:srgbClr val="183D52"/>
                </a:solidFill>
                <a:latin typeface="Nimbus Sans"/>
                <a:ea typeface="Nimbus Sans"/>
                <a:cs typeface="Nimbus Sans"/>
              </a:rPr>
              <a:t> </a:t>
            </a:r>
            <a:r>
              <a:rPr sz="3000" b="0" dirty="0" err="1">
                <a:solidFill>
                  <a:srgbClr val="183D52"/>
                </a:solidFill>
                <a:latin typeface="Nimbus Sans"/>
                <a:ea typeface="Nimbus Sans"/>
                <a:cs typeface="Nimbus Sans"/>
              </a:rPr>
              <a:t>usaha</a:t>
            </a:r>
            <a:r>
              <a:rPr sz="3000" b="0" dirty="0">
                <a:solidFill>
                  <a:srgbClr val="183D52"/>
                </a:solidFill>
                <a:latin typeface="Nimbus Sans"/>
                <a:ea typeface="Nimbus Sans"/>
                <a:cs typeface="Nimbus Sans"/>
              </a:rPr>
              <a:t>, </a:t>
            </a:r>
            <a:r>
              <a:rPr sz="3000" b="0" dirty="0" err="1">
                <a:solidFill>
                  <a:srgbClr val="183D52"/>
                </a:solidFill>
                <a:latin typeface="Nimbus Sans"/>
                <a:ea typeface="Nimbus Sans"/>
                <a:cs typeface="Nimbus Sans"/>
              </a:rPr>
              <a:t>memilih</a:t>
            </a:r>
            <a:r>
              <a:rPr sz="3000" b="0" dirty="0">
                <a:solidFill>
                  <a:srgbClr val="183D52"/>
                </a:solidFill>
                <a:latin typeface="Nimbus Sans"/>
                <a:ea typeface="Nimbus Sans"/>
                <a:cs typeface="Nimbus Sans"/>
              </a:rPr>
              <a:t> </a:t>
            </a:r>
            <a:r>
              <a:rPr sz="3000" b="0" dirty="0" err="1">
                <a:solidFill>
                  <a:srgbClr val="183D52"/>
                </a:solidFill>
                <a:latin typeface="Nimbus Sans"/>
                <a:ea typeface="Nimbus Sans"/>
                <a:cs typeface="Nimbus Sans"/>
              </a:rPr>
              <a:t>peluang</a:t>
            </a:r>
            <a:r>
              <a:rPr sz="3000" b="0" dirty="0">
                <a:solidFill>
                  <a:srgbClr val="183D52"/>
                </a:solidFill>
                <a:latin typeface="Nimbus Sans"/>
                <a:ea typeface="Nimbus Sans"/>
                <a:cs typeface="Nimbus Sans"/>
              </a:rPr>
              <a:t> yang </a:t>
            </a:r>
            <a:r>
              <a:rPr sz="3000" b="0" dirty="0" err="1">
                <a:solidFill>
                  <a:srgbClr val="183D52"/>
                </a:solidFill>
                <a:latin typeface="Nimbus Sans"/>
                <a:ea typeface="Nimbus Sans"/>
                <a:cs typeface="Nimbus Sans"/>
              </a:rPr>
              <a:t>layak</a:t>
            </a:r>
            <a:r>
              <a:rPr sz="3000" b="0" dirty="0">
                <a:solidFill>
                  <a:srgbClr val="183D52"/>
                </a:solidFill>
                <a:latin typeface="Nimbus Sans"/>
                <a:ea typeface="Nimbus Sans"/>
                <a:cs typeface="Nimbus Sans"/>
              </a:rPr>
              <a:t> dan </a:t>
            </a:r>
            <a:r>
              <a:rPr sz="3000" b="0" dirty="0" err="1">
                <a:solidFill>
                  <a:srgbClr val="183D52"/>
                </a:solidFill>
                <a:latin typeface="Nimbus Sans"/>
                <a:ea typeface="Nimbus Sans"/>
                <a:cs typeface="Nimbus Sans"/>
              </a:rPr>
              <a:t>menjalankan</a:t>
            </a:r>
            <a:r>
              <a:rPr sz="3000" b="0" dirty="0">
                <a:solidFill>
                  <a:srgbClr val="183D52"/>
                </a:solidFill>
                <a:latin typeface="Nimbus Sans"/>
                <a:ea typeface="Nimbus Sans"/>
                <a:cs typeface="Nimbus Sans"/>
              </a:rPr>
              <a:t> </a:t>
            </a:r>
            <a:r>
              <a:rPr sz="3000" b="0" dirty="0" err="1">
                <a:solidFill>
                  <a:srgbClr val="183D52"/>
                </a:solidFill>
                <a:latin typeface="Nimbus Sans"/>
                <a:ea typeface="Nimbus Sans"/>
                <a:cs typeface="Nimbus Sans"/>
              </a:rPr>
              <a:t>langkah</a:t>
            </a:r>
            <a:r>
              <a:rPr sz="3000" b="0" dirty="0">
                <a:solidFill>
                  <a:srgbClr val="183D52"/>
                </a:solidFill>
                <a:latin typeface="Nimbus Sans"/>
                <a:ea typeface="Nimbus Sans"/>
                <a:cs typeface="Nimbus Sans"/>
              </a:rPr>
              <a:t> </a:t>
            </a:r>
            <a:r>
              <a:rPr sz="3000" b="0" dirty="0" err="1">
                <a:solidFill>
                  <a:srgbClr val="183D52"/>
                </a:solidFill>
                <a:latin typeface="Nimbus Sans"/>
                <a:ea typeface="Nimbus Sans"/>
                <a:cs typeface="Nimbus Sans"/>
              </a:rPr>
              <a:t>pengembangan</a:t>
            </a:r>
            <a:r>
              <a:rPr sz="3000" b="0" dirty="0">
                <a:solidFill>
                  <a:srgbClr val="183D52"/>
                </a:solidFill>
                <a:latin typeface="Nimbus Sans"/>
                <a:ea typeface="Nimbus Sans"/>
                <a:cs typeface="Nimbus Sans"/>
              </a:rPr>
              <a:t> </a:t>
            </a:r>
            <a:r>
              <a:rPr sz="3000" b="0" dirty="0" err="1">
                <a:solidFill>
                  <a:srgbClr val="183D52"/>
                </a:solidFill>
                <a:latin typeface="Nimbus Sans"/>
                <a:ea typeface="Nimbus Sans"/>
                <a:cs typeface="Nimbus Sans"/>
              </a:rPr>
              <a:t>sesuai</a:t>
            </a:r>
            <a:r>
              <a:rPr sz="3000" b="0" dirty="0">
                <a:solidFill>
                  <a:srgbClr val="183D52"/>
                </a:solidFill>
                <a:latin typeface="Nimbus Sans"/>
                <a:ea typeface="Nimbus Sans"/>
                <a:cs typeface="Nimbus Sans"/>
              </a:rPr>
              <a:t> </a:t>
            </a:r>
            <a:r>
              <a:rPr sz="3000" b="0" dirty="0" err="1">
                <a:solidFill>
                  <a:srgbClr val="183D52"/>
                </a:solidFill>
                <a:latin typeface="Nimbus Sans"/>
                <a:ea typeface="Nimbus Sans"/>
                <a:cs typeface="Nimbus Sans"/>
              </a:rPr>
              <a:t>kemampuan</a:t>
            </a:r>
            <a:r>
              <a:rPr sz="3000" b="0" dirty="0">
                <a:solidFill>
                  <a:srgbClr val="183D52"/>
                </a:solidFill>
                <a:latin typeface="Nimbus Sans"/>
                <a:ea typeface="Nimbus Sans"/>
                <a:cs typeface="Nimbus Sans"/>
              </a:rPr>
              <a:t> </a:t>
            </a:r>
            <a:r>
              <a:rPr sz="3000" b="0" dirty="0" err="1">
                <a:solidFill>
                  <a:srgbClr val="183D52"/>
                </a:solidFill>
                <a:latin typeface="Nimbus Sans"/>
                <a:ea typeface="Nimbus Sans"/>
                <a:cs typeface="Nimbus Sans"/>
              </a:rPr>
              <a:t>bisnis</a:t>
            </a:r>
            <a:r>
              <a:rPr sz="3000" b="0" dirty="0">
                <a:solidFill>
                  <a:srgbClr val="183D52"/>
                </a:solidFill>
                <a:latin typeface="Nimbus Sans"/>
                <a:ea typeface="Nimbus Sans"/>
                <a:cs typeface="Nimbus Sans"/>
              </a:rPr>
              <a:t>.</a:t>
            </a:r>
          </a:p>
        </p:txBody>
      </p:sp>
      <p:sp>
        <p:nvSpPr>
          <p:cNvPr id="5" name="Nilai bagi owner">
            <a:extLst>
              <a:ext uri="{FF2B5EF4-FFF2-40B4-BE49-F238E27FC236}">
                <a16:creationId xmlns:a16="http://schemas.microsoft.com/office/drawing/2014/main" id="{96D76F28-58F9-4A30-A92D-F13DF7349BD6}"/>
              </a:ext>
            </a:extLst>
          </p:cNvPr>
          <p:cNvSpPr>
            <a:spLocks noGrp="1"/>
          </p:cNvSpPr>
          <p:nvPr/>
        </p:nvSpPr>
        <p:spPr>
          <a:xfrm>
            <a:off x="723900" y="4648200"/>
            <a:ext cx="6000750" cy="533400"/>
          </a:xfrm>
          <a:prstGeom prst="rect">
            <a:avLst/>
          </a:prstGeom>
          <a:noFill/>
          <a:ln w="0">
            <a:noFill/>
          </a:ln>
        </p:spPr>
        <p:txBody>
          <a:bodyPr lIns="0" tIns="0" rIns="0" bIns="0">
            <a:noAutofit/>
          </a:bodyPr>
          <a:lstStyle>
            <a:defPPr>
              <a:defRPr sz="2400" b="1">
                <a:solidFill>
                  <a:srgbClr val="246E91"/>
                </a:solidFill>
                <a:latin typeface="Nimbus Sans"/>
                <a:ea typeface="Nimbus Sans"/>
                <a:cs typeface="Nimbus Sans"/>
              </a:defRPr>
            </a:defPPr>
          </a:lstStyle>
          <a:p>
            <a:pPr>
              <a:defRPr sz="2400" b="1">
                <a:solidFill>
                  <a:srgbClr val="246E91"/>
                </a:solidFill>
                <a:latin typeface="Nimbus Sans"/>
                <a:ea typeface="Nimbus Sans"/>
                <a:cs typeface="Nimbus Sans"/>
              </a:defRPr>
            </a:pPr>
            <a:r>
              <a:rPr sz="2400" b="1" u="sng" dirty="0">
                <a:solidFill>
                  <a:srgbClr val="246E91"/>
                </a:solidFill>
                <a:latin typeface="Nimbus Sans"/>
                <a:ea typeface="Nimbus Sans"/>
                <a:cs typeface="Nimbus Sans"/>
              </a:rPr>
              <a:t>Nilai </a:t>
            </a:r>
            <a:r>
              <a:rPr lang="en-US" sz="2400" b="1" u="sng" dirty="0">
                <a:solidFill>
                  <a:srgbClr val="246E91"/>
                </a:solidFill>
                <a:latin typeface="Nimbus Sans"/>
                <a:ea typeface="Nimbus Sans"/>
                <a:cs typeface="Nimbus Sans"/>
              </a:rPr>
              <a:t>B</a:t>
            </a:r>
            <a:r>
              <a:rPr sz="2400" b="1" u="sng" dirty="0">
                <a:solidFill>
                  <a:srgbClr val="246E91"/>
                </a:solidFill>
                <a:latin typeface="Nimbus Sans"/>
                <a:ea typeface="Nimbus Sans"/>
                <a:cs typeface="Nimbus Sans"/>
              </a:rPr>
              <a:t>agi </a:t>
            </a:r>
            <a:r>
              <a:rPr lang="en-US" sz="2400" b="1" u="sng" dirty="0">
                <a:solidFill>
                  <a:srgbClr val="246E91"/>
                </a:solidFill>
                <a:latin typeface="Nimbus Sans"/>
                <a:ea typeface="Nimbus Sans"/>
                <a:cs typeface="Nimbus Sans"/>
              </a:rPr>
              <a:t>O</a:t>
            </a:r>
            <a:r>
              <a:rPr sz="2400" b="1" u="sng" dirty="0">
                <a:solidFill>
                  <a:srgbClr val="246E91"/>
                </a:solidFill>
                <a:latin typeface="Nimbus Sans"/>
                <a:ea typeface="Nimbus Sans"/>
                <a:cs typeface="Nimbus Sans"/>
              </a:rPr>
              <a:t>wner</a:t>
            </a:r>
            <a:r>
              <a:rPr lang="en-US" sz="2400" b="1" u="sng" dirty="0">
                <a:solidFill>
                  <a:srgbClr val="246E91"/>
                </a:solidFill>
                <a:latin typeface="Nimbus Sans"/>
                <a:ea typeface="Nimbus Sans"/>
                <a:cs typeface="Nimbus Sans"/>
              </a:rPr>
              <a:t> :</a:t>
            </a:r>
            <a:endParaRPr sz="2400" b="1" u="sng" dirty="0">
              <a:solidFill>
                <a:srgbClr val="246E91"/>
              </a:solidFill>
              <a:latin typeface="Nimbus Sans"/>
              <a:ea typeface="Nimbus Sans"/>
              <a:cs typeface="Nimbus Sans"/>
            </a:endParaRPr>
          </a:p>
        </p:txBody>
      </p:sp>
      <p:sp>
        <p:nvSpPr>
          <p:cNvPr id="6" name="Prioritas yang jelas&#10;Rencana dengan PIC dan tenggat&#10;Has">
            <a:extLst>
              <a:ext uri="{FF2B5EF4-FFF2-40B4-BE49-F238E27FC236}">
                <a16:creationId xmlns:a16="http://schemas.microsoft.com/office/drawing/2014/main" id="{58A704F9-9960-48E8-B2AC-A9B15BCE7E4A}"/>
              </a:ext>
            </a:extLst>
          </p:cNvPr>
          <p:cNvSpPr>
            <a:spLocks noGrp="1"/>
          </p:cNvSpPr>
          <p:nvPr/>
        </p:nvSpPr>
        <p:spPr>
          <a:xfrm>
            <a:off x="723900" y="5457825"/>
            <a:ext cx="12001500" cy="1409700"/>
          </a:xfrm>
          <a:prstGeom prst="rect">
            <a:avLst/>
          </a:prstGeom>
          <a:noFill/>
          <a:ln w="0">
            <a:noFill/>
          </a:ln>
        </p:spPr>
        <p:txBody>
          <a:bodyPr lIns="0" tIns="0" rIns="0" bIns="0">
            <a:noAutofit/>
          </a:bodyPr>
          <a:lstStyle>
            <a:defPPr>
              <a:defRPr sz="2700" b="1">
                <a:solidFill>
                  <a:srgbClr val="183D52"/>
                </a:solidFill>
                <a:latin typeface="Nimbus Sans"/>
                <a:ea typeface="Nimbus Sans"/>
                <a:cs typeface="Nimbus Sans"/>
              </a:defRPr>
            </a:defPPr>
          </a:lstStyle>
          <a:p>
            <a:pPr>
              <a:defRPr sz="2700" b="1">
                <a:solidFill>
                  <a:srgbClr val="183D52"/>
                </a:solidFill>
                <a:latin typeface="Nimbus Sans"/>
                <a:ea typeface="Nimbus Sans"/>
                <a:cs typeface="Nimbus Sans"/>
              </a:defRPr>
            </a:pPr>
            <a:r>
              <a:rPr lang="en-ID" sz="2700" b="1" dirty="0">
                <a:solidFill>
                  <a:srgbClr val="183D52"/>
                </a:solidFill>
                <a:latin typeface="Nimbus Sans"/>
                <a:ea typeface="Nimbus Sans"/>
                <a:cs typeface="Nimbus Sans"/>
              </a:rPr>
              <a:t>👉 </a:t>
            </a:r>
            <a:r>
              <a:rPr sz="2700" b="1" dirty="0" err="1">
                <a:solidFill>
                  <a:srgbClr val="183D52"/>
                </a:solidFill>
                <a:latin typeface="Nimbus Sans"/>
                <a:ea typeface="Nimbus Sans"/>
                <a:cs typeface="Nimbus Sans"/>
              </a:rPr>
              <a:t>Prioritas</a:t>
            </a:r>
            <a:r>
              <a:rPr sz="2700" b="1" dirty="0">
                <a:solidFill>
                  <a:srgbClr val="183D52"/>
                </a:solidFill>
                <a:latin typeface="Nimbus Sans"/>
                <a:ea typeface="Nimbus Sans"/>
                <a:cs typeface="Nimbus Sans"/>
              </a:rPr>
              <a:t> yang </a:t>
            </a:r>
            <a:r>
              <a:rPr sz="2700" b="1" dirty="0" err="1">
                <a:solidFill>
                  <a:srgbClr val="183D52"/>
                </a:solidFill>
                <a:latin typeface="Nimbus Sans"/>
                <a:ea typeface="Nimbus Sans"/>
                <a:cs typeface="Nimbus Sans"/>
              </a:rPr>
              <a:t>jelas</a:t>
            </a:r>
            <a:endParaRPr sz="2700" b="1" dirty="0">
              <a:solidFill>
                <a:srgbClr val="183D52"/>
              </a:solidFill>
              <a:latin typeface="Nimbus Sans"/>
              <a:ea typeface="Nimbus Sans"/>
              <a:cs typeface="Nimbus Sans"/>
            </a:endParaRPr>
          </a:p>
          <a:p>
            <a:pPr>
              <a:defRPr sz="2700" b="1">
                <a:solidFill>
                  <a:srgbClr val="183D52"/>
                </a:solidFill>
                <a:latin typeface="Nimbus Sans"/>
                <a:ea typeface="Nimbus Sans"/>
                <a:cs typeface="Nimbus Sans"/>
              </a:defRPr>
            </a:pPr>
            <a:r>
              <a:rPr lang="en-ID" sz="2700" b="1" dirty="0">
                <a:solidFill>
                  <a:srgbClr val="183D52"/>
                </a:solidFill>
                <a:latin typeface="Nimbus Sans"/>
                <a:ea typeface="Nimbus Sans"/>
                <a:cs typeface="Nimbus Sans"/>
              </a:rPr>
              <a:t>👉 </a:t>
            </a:r>
            <a:r>
              <a:rPr sz="2700" b="1" dirty="0" err="1">
                <a:solidFill>
                  <a:srgbClr val="183D52"/>
                </a:solidFill>
                <a:latin typeface="Nimbus Sans"/>
                <a:ea typeface="Nimbus Sans"/>
                <a:cs typeface="Nimbus Sans"/>
              </a:rPr>
              <a:t>Rencana</a:t>
            </a:r>
            <a:r>
              <a:rPr sz="2700" b="1" dirty="0">
                <a:solidFill>
                  <a:srgbClr val="183D52"/>
                </a:solidFill>
                <a:latin typeface="Nimbus Sans"/>
                <a:ea typeface="Nimbus Sans"/>
                <a:cs typeface="Nimbus Sans"/>
              </a:rPr>
              <a:t> dengan PIC dan </a:t>
            </a:r>
            <a:r>
              <a:rPr sz="2700" b="1" dirty="0" err="1">
                <a:solidFill>
                  <a:srgbClr val="183D52"/>
                </a:solidFill>
                <a:latin typeface="Nimbus Sans"/>
                <a:ea typeface="Nimbus Sans"/>
                <a:cs typeface="Nimbus Sans"/>
              </a:rPr>
              <a:t>tenggat</a:t>
            </a:r>
            <a:endParaRPr sz="2700" b="1" dirty="0">
              <a:solidFill>
                <a:srgbClr val="183D52"/>
              </a:solidFill>
              <a:latin typeface="Nimbus Sans"/>
              <a:ea typeface="Nimbus Sans"/>
              <a:cs typeface="Nimbus Sans"/>
            </a:endParaRPr>
          </a:p>
          <a:p>
            <a:pPr>
              <a:defRPr sz="2700" b="1">
                <a:solidFill>
                  <a:srgbClr val="183D52"/>
                </a:solidFill>
                <a:latin typeface="Nimbus Sans"/>
                <a:ea typeface="Nimbus Sans"/>
                <a:cs typeface="Nimbus Sans"/>
              </a:defRPr>
            </a:pPr>
            <a:r>
              <a:rPr lang="en-ID" sz="2700" b="1" dirty="0">
                <a:solidFill>
                  <a:srgbClr val="183D52"/>
                </a:solidFill>
                <a:latin typeface="Nimbus Sans"/>
                <a:ea typeface="Nimbus Sans"/>
                <a:cs typeface="Nimbus Sans"/>
              </a:rPr>
              <a:t>👉 </a:t>
            </a:r>
            <a:r>
              <a:rPr sz="2700" b="1" dirty="0">
                <a:solidFill>
                  <a:srgbClr val="183D52"/>
                </a:solidFill>
                <a:latin typeface="Nimbus Sans"/>
                <a:ea typeface="Nimbus Sans"/>
                <a:cs typeface="Nimbus Sans"/>
              </a:rPr>
              <a:t>Hasil </a:t>
            </a:r>
            <a:r>
              <a:rPr sz="2700" b="1" dirty="0" err="1">
                <a:solidFill>
                  <a:srgbClr val="183D52"/>
                </a:solidFill>
                <a:latin typeface="Nimbus Sans"/>
                <a:ea typeface="Nimbus Sans"/>
                <a:cs typeface="Nimbus Sans"/>
              </a:rPr>
              <a:t>serta</a:t>
            </a:r>
            <a:r>
              <a:rPr sz="2700" b="1" dirty="0">
                <a:solidFill>
                  <a:srgbClr val="183D52"/>
                </a:solidFill>
                <a:latin typeface="Nimbus Sans"/>
                <a:ea typeface="Nimbus Sans"/>
                <a:cs typeface="Nimbus Sans"/>
              </a:rPr>
              <a:t> </a:t>
            </a:r>
            <a:r>
              <a:rPr sz="2700" b="1" dirty="0" err="1">
                <a:solidFill>
                  <a:srgbClr val="183D52"/>
                </a:solidFill>
                <a:latin typeface="Nimbus Sans"/>
                <a:ea typeface="Nimbus Sans"/>
                <a:cs typeface="Nimbus Sans"/>
              </a:rPr>
              <a:t>penyimpangan</a:t>
            </a:r>
            <a:r>
              <a:rPr sz="2700" b="1" dirty="0">
                <a:solidFill>
                  <a:srgbClr val="183D52"/>
                </a:solidFill>
                <a:latin typeface="Nimbus Sans"/>
                <a:ea typeface="Nimbus Sans"/>
                <a:cs typeface="Nimbus Sans"/>
              </a:rPr>
              <a:t> yang </a:t>
            </a:r>
            <a:r>
              <a:rPr sz="2700" b="1" dirty="0" err="1">
                <a:solidFill>
                  <a:srgbClr val="183D52"/>
                </a:solidFill>
                <a:latin typeface="Nimbus Sans"/>
                <a:ea typeface="Nimbus Sans"/>
                <a:cs typeface="Nimbus Sans"/>
              </a:rPr>
              <a:t>terlihat</a:t>
            </a:r>
            <a:endParaRPr sz="2700" b="1" dirty="0">
              <a:solidFill>
                <a:srgbClr val="183D52"/>
              </a:solidFill>
              <a:latin typeface="Nimbus Sans"/>
              <a:ea typeface="Nimbus Sans"/>
              <a:cs typeface="Nimbus Sans"/>
            </a:endParaRPr>
          </a:p>
        </p:txBody>
      </p:sp>
    </p:spTree>
    <p:extLst>
      <p:ext uri="{BB962C8B-B14F-4D97-AF65-F5344CB8AC3E}">
        <p14:creationId xmlns:p14="http://schemas.microsoft.com/office/powerpoint/2010/main" val="397605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Masalah usaha yang menjadi fokus">
            <a:extLst>
              <a:ext uri="{FF2B5EF4-FFF2-40B4-BE49-F238E27FC236}">
                <a16:creationId xmlns:a16="http://schemas.microsoft.com/office/drawing/2014/main" id="{B962343F-3FBA-4533-8EC4-3FF572620076}"/>
              </a:ext>
            </a:extLst>
          </p:cNvPr>
          <p:cNvSpPr>
            <a:spLocks noGrp="1"/>
          </p:cNvSpPr>
          <p:nvPr/>
        </p:nvSpPr>
        <p:spPr>
          <a:xfrm>
            <a:off x="723900" y="695325"/>
            <a:ext cx="12192000" cy="1133475"/>
          </a:xfrm>
          <a:prstGeom prst="rect">
            <a:avLst/>
          </a:prstGeom>
          <a:noFill/>
          <a:ln w="0">
            <a:noFill/>
          </a:ln>
        </p:spPr>
        <p:txBody>
          <a:bodyPr lIns="0" tIns="0" rIns="0" bIns="0">
            <a:noAutofit/>
          </a:bodyPr>
          <a:lstStyle>
            <a:defPPr>
              <a:defRPr sz="3900" b="1">
                <a:solidFill>
                  <a:srgbClr val="183D52"/>
                </a:solidFill>
                <a:latin typeface="Nimbus Sans"/>
                <a:ea typeface="Nimbus Sans"/>
                <a:cs typeface="Nimbus Sans"/>
              </a:defRPr>
            </a:defPPr>
          </a:lstStyle>
          <a:p>
            <a:pPr>
              <a:defRPr sz="3900" b="1">
                <a:solidFill>
                  <a:srgbClr val="183D52"/>
                </a:solidFill>
                <a:latin typeface="Nimbus Sans"/>
                <a:ea typeface="Nimbus Sans"/>
                <a:cs typeface="Nimbus Sans"/>
              </a:defRPr>
            </a:pPr>
            <a:r>
              <a:rPr sz="3900" b="1" dirty="0">
                <a:solidFill>
                  <a:srgbClr val="183D52"/>
                </a:solidFill>
                <a:latin typeface="Nimbus Sans"/>
                <a:ea typeface="Nimbus Sans"/>
                <a:cs typeface="Nimbus Sans"/>
              </a:rPr>
              <a:t>Masalah </a:t>
            </a:r>
            <a:r>
              <a:rPr lang="en-US" sz="3900" b="1" dirty="0">
                <a:solidFill>
                  <a:srgbClr val="183D52"/>
                </a:solidFill>
                <a:latin typeface="Nimbus Sans"/>
                <a:ea typeface="Nimbus Sans"/>
                <a:cs typeface="Nimbus Sans"/>
              </a:rPr>
              <a:t>U</a:t>
            </a:r>
            <a:r>
              <a:rPr sz="3900" b="1" dirty="0">
                <a:solidFill>
                  <a:srgbClr val="183D52"/>
                </a:solidFill>
                <a:latin typeface="Nimbus Sans"/>
                <a:ea typeface="Nimbus Sans"/>
                <a:cs typeface="Nimbus Sans"/>
              </a:rPr>
              <a:t>saha </a:t>
            </a:r>
            <a:r>
              <a:rPr lang="en-US" sz="3900" b="1" dirty="0">
                <a:solidFill>
                  <a:srgbClr val="183D52"/>
                </a:solidFill>
                <a:latin typeface="Nimbus Sans"/>
                <a:ea typeface="Nimbus Sans"/>
                <a:cs typeface="Nimbus Sans"/>
              </a:rPr>
              <a:t>Y</a:t>
            </a:r>
            <a:r>
              <a:rPr sz="3900" b="1" dirty="0">
                <a:solidFill>
                  <a:srgbClr val="183D52"/>
                </a:solidFill>
                <a:latin typeface="Nimbus Sans"/>
                <a:ea typeface="Nimbus Sans"/>
                <a:cs typeface="Nimbus Sans"/>
              </a:rPr>
              <a:t>ang </a:t>
            </a:r>
            <a:r>
              <a:rPr lang="en-US" sz="3900" b="1" dirty="0" err="1">
                <a:solidFill>
                  <a:srgbClr val="183D52"/>
                </a:solidFill>
                <a:latin typeface="Nimbus Sans"/>
                <a:ea typeface="Nimbus Sans"/>
                <a:cs typeface="Nimbus Sans"/>
              </a:rPr>
              <a:t>M</a:t>
            </a:r>
            <a:r>
              <a:rPr sz="3900" b="1" dirty="0" err="1">
                <a:solidFill>
                  <a:srgbClr val="183D52"/>
                </a:solidFill>
                <a:latin typeface="Nimbus Sans"/>
                <a:ea typeface="Nimbus Sans"/>
                <a:cs typeface="Nimbus Sans"/>
              </a:rPr>
              <a:t>enjadi</a:t>
            </a:r>
            <a:r>
              <a:rPr sz="3900" b="1" dirty="0">
                <a:solidFill>
                  <a:srgbClr val="183D52"/>
                </a:solidFill>
                <a:latin typeface="Nimbus Sans"/>
                <a:ea typeface="Nimbus Sans"/>
                <a:cs typeface="Nimbus Sans"/>
              </a:rPr>
              <a:t> </a:t>
            </a:r>
            <a:r>
              <a:rPr lang="en-US" sz="3900" b="1" dirty="0" err="1">
                <a:solidFill>
                  <a:srgbClr val="183D52"/>
                </a:solidFill>
                <a:latin typeface="Nimbus Sans"/>
                <a:ea typeface="Nimbus Sans"/>
                <a:cs typeface="Nimbus Sans"/>
              </a:rPr>
              <a:t>F</a:t>
            </a:r>
            <a:r>
              <a:rPr sz="3900" b="1" dirty="0" err="1">
                <a:solidFill>
                  <a:srgbClr val="183D52"/>
                </a:solidFill>
                <a:latin typeface="Nimbus Sans"/>
                <a:ea typeface="Nimbus Sans"/>
                <a:cs typeface="Nimbus Sans"/>
              </a:rPr>
              <a:t>okus</a:t>
            </a:r>
            <a:endParaRPr sz="3900" b="1" dirty="0">
              <a:solidFill>
                <a:srgbClr val="183D52"/>
              </a:solidFill>
              <a:latin typeface="Nimbus Sans"/>
              <a:ea typeface="Nimbus Sans"/>
              <a:cs typeface="Nimbus Sans"/>
            </a:endParaRPr>
          </a:p>
        </p:txBody>
      </p:sp>
      <p:sp>
        <p:nvSpPr>
          <p:cNvPr id="2" name="Kebutuhan awal menentukan bentuk pendampingan">
            <a:extLst>
              <a:ext uri="{FF2B5EF4-FFF2-40B4-BE49-F238E27FC236}">
                <a16:creationId xmlns:a16="http://schemas.microsoft.com/office/drawing/2014/main" id="{2BD59138-894A-4F80-A58E-1AD6C5D0C97B}"/>
              </a:ext>
            </a:extLst>
          </p:cNvPr>
          <p:cNvSpPr>
            <a:spLocks noGrp="1"/>
          </p:cNvSpPr>
          <p:nvPr/>
        </p:nvSpPr>
        <p:spPr>
          <a:xfrm>
            <a:off x="723900" y="1809750"/>
            <a:ext cx="12001500" cy="790575"/>
          </a:xfrm>
          <a:prstGeom prst="rect">
            <a:avLst/>
          </a:prstGeom>
          <a:noFill/>
          <a:ln w="0">
            <a:noFill/>
          </a:ln>
        </p:spPr>
        <p:txBody>
          <a:bodyPr lIns="0" tIns="0" rIns="0" bIns="0">
            <a:noAutofit/>
          </a:bodyPr>
          <a:lstStyle>
            <a:defPPr>
              <a:defRPr sz="2100" b="0">
                <a:solidFill>
                  <a:srgbClr val="687D87"/>
                </a:solidFill>
                <a:latin typeface="Nimbus Sans"/>
                <a:ea typeface="Nimbus Sans"/>
                <a:cs typeface="Nimbus Sans"/>
              </a:defRPr>
            </a:defPPr>
          </a:lstStyle>
          <a:p>
            <a:pPr>
              <a:defRPr sz="2100" b="0">
                <a:solidFill>
                  <a:srgbClr val="687D87"/>
                </a:solidFill>
                <a:latin typeface="Nimbus Sans"/>
                <a:ea typeface="Nimbus Sans"/>
                <a:cs typeface="Nimbus Sans"/>
              </a:defRPr>
            </a:pPr>
            <a:r>
              <a:rPr sz="2100" b="0">
                <a:solidFill>
                  <a:srgbClr val="687D87"/>
                </a:solidFill>
                <a:latin typeface="Nimbus Sans"/>
                <a:ea typeface="Nimbus Sans"/>
                <a:cs typeface="Nimbus Sans"/>
              </a:rPr>
              <a:t>Kebutuhan awal menentukan bentuk pendampingan</a:t>
            </a:r>
          </a:p>
        </p:txBody>
      </p:sp>
      <p:sp>
        <p:nvSpPr>
          <p:cNvPr id="3" name="BUSINESS DEVELOPMENT PARTNER">
            <a:extLst>
              <a:ext uri="{FF2B5EF4-FFF2-40B4-BE49-F238E27FC236}">
                <a16:creationId xmlns:a16="http://schemas.microsoft.com/office/drawing/2014/main" id="{003DACED-773D-4855-B014-21D8161A8B1C}"/>
              </a:ext>
            </a:extLst>
          </p:cNvPr>
          <p:cNvSpPr>
            <a:spLocks noGrp="1"/>
          </p:cNvSpPr>
          <p:nvPr/>
        </p:nvSpPr>
        <p:spPr>
          <a:xfrm>
            <a:off x="723900" y="7153275"/>
            <a:ext cx="1057275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BUSINESS DEVELOPMENT PARTNER</a:t>
            </a:r>
          </a:p>
        </p:txBody>
      </p:sp>
      <p:sp>
        <p:nvSpPr>
          <p:cNvPr id="4" name="03">
            <a:extLst>
              <a:ext uri="{FF2B5EF4-FFF2-40B4-BE49-F238E27FC236}">
                <a16:creationId xmlns:a16="http://schemas.microsoft.com/office/drawing/2014/main" id="{7B6E350F-05BC-4CAB-A2B1-2D1FB582981D}"/>
              </a:ext>
            </a:extLst>
          </p:cNvPr>
          <p:cNvSpPr>
            <a:spLocks noGrp="1"/>
          </p:cNvSpPr>
          <p:nvPr/>
        </p:nvSpPr>
        <p:spPr>
          <a:xfrm>
            <a:off x="12458700" y="7153275"/>
            <a:ext cx="57150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03</a:t>
            </a:r>
          </a:p>
        </p:txBody>
      </p:sp>
      <p:sp>
        <p:nvSpPr>
          <p:cNvPr id="5" name="Pasar dan customer">
            <a:extLst>
              <a:ext uri="{FF2B5EF4-FFF2-40B4-BE49-F238E27FC236}">
                <a16:creationId xmlns:a16="http://schemas.microsoft.com/office/drawing/2014/main" id="{E50646C9-A504-4058-BB0E-18F86BBAACD1}"/>
              </a:ext>
            </a:extLst>
          </p:cNvPr>
          <p:cNvSpPr>
            <a:spLocks noGrp="1"/>
          </p:cNvSpPr>
          <p:nvPr/>
        </p:nvSpPr>
        <p:spPr>
          <a:xfrm>
            <a:off x="723900" y="2838450"/>
            <a:ext cx="4619625" cy="609600"/>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dirty="0">
                <a:solidFill>
                  <a:srgbClr val="246E91"/>
                </a:solidFill>
                <a:latin typeface="Nimbus Sans"/>
                <a:ea typeface="Nimbus Sans"/>
                <a:cs typeface="Nimbus Sans"/>
              </a:rPr>
              <a:t>Pasar </a:t>
            </a:r>
            <a:r>
              <a:rPr lang="en-US" sz="2550" b="1" dirty="0">
                <a:solidFill>
                  <a:srgbClr val="246E91"/>
                </a:solidFill>
                <a:latin typeface="Nimbus Sans"/>
                <a:ea typeface="Nimbus Sans"/>
                <a:cs typeface="Nimbus Sans"/>
              </a:rPr>
              <a:t>&amp;</a:t>
            </a:r>
            <a:r>
              <a:rPr sz="2550" b="1" dirty="0">
                <a:solidFill>
                  <a:srgbClr val="246E91"/>
                </a:solidFill>
                <a:latin typeface="Nimbus Sans"/>
                <a:ea typeface="Nimbus Sans"/>
                <a:cs typeface="Nimbus Sans"/>
              </a:rPr>
              <a:t> </a:t>
            </a:r>
            <a:r>
              <a:rPr lang="en-US" sz="2550" b="1" dirty="0">
                <a:solidFill>
                  <a:srgbClr val="246E91"/>
                </a:solidFill>
                <a:latin typeface="Nimbus Sans"/>
                <a:ea typeface="Nimbus Sans"/>
                <a:cs typeface="Nimbus Sans"/>
              </a:rPr>
              <a:t>C</a:t>
            </a:r>
            <a:r>
              <a:rPr sz="2550" b="1" dirty="0">
                <a:solidFill>
                  <a:srgbClr val="246E91"/>
                </a:solidFill>
                <a:latin typeface="Nimbus Sans"/>
                <a:ea typeface="Nimbus Sans"/>
                <a:cs typeface="Nimbus Sans"/>
              </a:rPr>
              <a:t>ustomer</a:t>
            </a:r>
          </a:p>
        </p:txBody>
      </p:sp>
      <p:sp>
        <p:nvSpPr>
          <p:cNvPr id="6" name="Segmen sasaran belum jelas atau akses calon customer te">
            <a:extLst>
              <a:ext uri="{FF2B5EF4-FFF2-40B4-BE49-F238E27FC236}">
                <a16:creationId xmlns:a16="http://schemas.microsoft.com/office/drawing/2014/main" id="{4AA0EC56-E56C-4E63-A141-94D514F1F1CA}"/>
              </a:ext>
            </a:extLst>
          </p:cNvPr>
          <p:cNvSpPr>
            <a:spLocks noGrp="1"/>
          </p:cNvSpPr>
          <p:nvPr/>
        </p:nvSpPr>
        <p:spPr>
          <a:xfrm>
            <a:off x="6105525" y="2838450"/>
            <a:ext cx="6877050"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dirty="0" err="1">
                <a:solidFill>
                  <a:srgbClr val="183D52"/>
                </a:solidFill>
                <a:latin typeface="Nimbus Sans"/>
                <a:ea typeface="Nimbus Sans"/>
                <a:cs typeface="Nimbus Sans"/>
              </a:rPr>
              <a:t>Segmen</a:t>
            </a:r>
            <a:r>
              <a:rPr sz="2250" b="0" dirty="0">
                <a:solidFill>
                  <a:srgbClr val="183D52"/>
                </a:solidFill>
                <a:latin typeface="Nimbus Sans"/>
                <a:ea typeface="Nimbus Sans"/>
                <a:cs typeface="Nimbus Sans"/>
              </a:rPr>
              <a:t> </a:t>
            </a:r>
            <a:r>
              <a:rPr sz="2250" b="0" dirty="0" err="1">
                <a:solidFill>
                  <a:srgbClr val="183D52"/>
                </a:solidFill>
                <a:latin typeface="Nimbus Sans"/>
                <a:ea typeface="Nimbus Sans"/>
                <a:cs typeface="Nimbus Sans"/>
              </a:rPr>
              <a:t>sasaran</a:t>
            </a:r>
            <a:r>
              <a:rPr sz="2250" b="0" dirty="0">
                <a:solidFill>
                  <a:srgbClr val="183D52"/>
                </a:solidFill>
                <a:latin typeface="Nimbus Sans"/>
                <a:ea typeface="Nimbus Sans"/>
                <a:cs typeface="Nimbus Sans"/>
              </a:rPr>
              <a:t> </a:t>
            </a:r>
            <a:r>
              <a:rPr sz="2250" b="0" dirty="0" err="1">
                <a:solidFill>
                  <a:srgbClr val="183D52"/>
                </a:solidFill>
                <a:latin typeface="Nimbus Sans"/>
                <a:ea typeface="Nimbus Sans"/>
                <a:cs typeface="Nimbus Sans"/>
              </a:rPr>
              <a:t>belum</a:t>
            </a:r>
            <a:r>
              <a:rPr sz="2250" b="0" dirty="0">
                <a:solidFill>
                  <a:srgbClr val="183D52"/>
                </a:solidFill>
                <a:latin typeface="Nimbus Sans"/>
                <a:ea typeface="Nimbus Sans"/>
                <a:cs typeface="Nimbus Sans"/>
              </a:rPr>
              <a:t> </a:t>
            </a:r>
            <a:r>
              <a:rPr sz="2250" b="0" dirty="0" err="1">
                <a:solidFill>
                  <a:srgbClr val="183D52"/>
                </a:solidFill>
                <a:latin typeface="Nimbus Sans"/>
                <a:ea typeface="Nimbus Sans"/>
                <a:cs typeface="Nimbus Sans"/>
              </a:rPr>
              <a:t>jelas</a:t>
            </a:r>
            <a:r>
              <a:rPr sz="2250" b="0" dirty="0">
                <a:solidFill>
                  <a:srgbClr val="183D52"/>
                </a:solidFill>
                <a:latin typeface="Nimbus Sans"/>
                <a:ea typeface="Nimbus Sans"/>
                <a:cs typeface="Nimbus Sans"/>
              </a:rPr>
              <a:t> atau </a:t>
            </a:r>
            <a:r>
              <a:rPr sz="2250" b="0" dirty="0" err="1">
                <a:solidFill>
                  <a:srgbClr val="183D52"/>
                </a:solidFill>
                <a:latin typeface="Nimbus Sans"/>
                <a:ea typeface="Nimbus Sans"/>
                <a:cs typeface="Nimbus Sans"/>
              </a:rPr>
              <a:t>akses</a:t>
            </a:r>
            <a:r>
              <a:rPr sz="2250" b="0" dirty="0">
                <a:solidFill>
                  <a:srgbClr val="183D52"/>
                </a:solidFill>
                <a:latin typeface="Nimbus Sans"/>
                <a:ea typeface="Nimbus Sans"/>
                <a:cs typeface="Nimbus Sans"/>
              </a:rPr>
              <a:t> </a:t>
            </a:r>
            <a:r>
              <a:rPr sz="2250" b="0" dirty="0" err="1">
                <a:solidFill>
                  <a:srgbClr val="183D52"/>
                </a:solidFill>
                <a:latin typeface="Nimbus Sans"/>
                <a:ea typeface="Nimbus Sans"/>
                <a:cs typeface="Nimbus Sans"/>
              </a:rPr>
              <a:t>calon</a:t>
            </a:r>
            <a:r>
              <a:rPr sz="2250" b="0" dirty="0">
                <a:solidFill>
                  <a:srgbClr val="183D52"/>
                </a:solidFill>
                <a:latin typeface="Nimbus Sans"/>
                <a:ea typeface="Nimbus Sans"/>
                <a:cs typeface="Nimbus Sans"/>
              </a:rPr>
              <a:t> customer </a:t>
            </a:r>
            <a:r>
              <a:rPr sz="2250" b="0" dirty="0" err="1">
                <a:solidFill>
                  <a:srgbClr val="183D52"/>
                </a:solidFill>
                <a:latin typeface="Nimbus Sans"/>
                <a:ea typeface="Nimbus Sans"/>
                <a:cs typeface="Nimbus Sans"/>
              </a:rPr>
              <a:t>terbatas</a:t>
            </a:r>
            <a:r>
              <a:rPr sz="2250" b="0" dirty="0">
                <a:solidFill>
                  <a:srgbClr val="183D52"/>
                </a:solidFill>
                <a:latin typeface="Nimbus Sans"/>
                <a:ea typeface="Nimbus Sans"/>
                <a:cs typeface="Nimbus Sans"/>
              </a:rPr>
              <a:t>.</a:t>
            </a:r>
          </a:p>
        </p:txBody>
      </p:sp>
      <p:sp>
        <p:nvSpPr>
          <p:cNvPr id="7" name="Penawaran dan penjualan">
            <a:extLst>
              <a:ext uri="{FF2B5EF4-FFF2-40B4-BE49-F238E27FC236}">
                <a16:creationId xmlns:a16="http://schemas.microsoft.com/office/drawing/2014/main" id="{23212D6B-6F7E-4BEB-90E9-8E54B4131CEF}"/>
              </a:ext>
            </a:extLst>
          </p:cNvPr>
          <p:cNvSpPr>
            <a:spLocks noGrp="1"/>
          </p:cNvSpPr>
          <p:nvPr/>
        </p:nvSpPr>
        <p:spPr>
          <a:xfrm>
            <a:off x="723900" y="3829050"/>
            <a:ext cx="4619625" cy="609600"/>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dirty="0">
                <a:solidFill>
                  <a:srgbClr val="246E91"/>
                </a:solidFill>
                <a:latin typeface="Nimbus Sans"/>
                <a:ea typeface="Nimbus Sans"/>
                <a:cs typeface="Nimbus Sans"/>
              </a:rPr>
              <a:t>Penawaran </a:t>
            </a:r>
            <a:r>
              <a:rPr lang="en-US" sz="2550" b="1" dirty="0">
                <a:solidFill>
                  <a:srgbClr val="246E91"/>
                </a:solidFill>
                <a:latin typeface="Nimbus Sans"/>
                <a:ea typeface="Nimbus Sans"/>
                <a:cs typeface="Nimbus Sans"/>
              </a:rPr>
              <a:t>&amp;</a:t>
            </a:r>
            <a:r>
              <a:rPr sz="2550" b="1" dirty="0">
                <a:solidFill>
                  <a:srgbClr val="246E91"/>
                </a:solidFill>
                <a:latin typeface="Nimbus Sans"/>
                <a:ea typeface="Nimbus Sans"/>
                <a:cs typeface="Nimbus Sans"/>
              </a:rPr>
              <a:t> </a:t>
            </a:r>
            <a:r>
              <a:rPr lang="en-US" sz="2550" b="1" dirty="0" err="1">
                <a:solidFill>
                  <a:srgbClr val="246E91"/>
                </a:solidFill>
                <a:latin typeface="Nimbus Sans"/>
                <a:ea typeface="Nimbus Sans"/>
                <a:cs typeface="Nimbus Sans"/>
              </a:rPr>
              <a:t>P</a:t>
            </a:r>
            <a:r>
              <a:rPr sz="2550" b="1" dirty="0" err="1">
                <a:solidFill>
                  <a:srgbClr val="246E91"/>
                </a:solidFill>
                <a:latin typeface="Nimbus Sans"/>
                <a:ea typeface="Nimbus Sans"/>
                <a:cs typeface="Nimbus Sans"/>
              </a:rPr>
              <a:t>enjualan</a:t>
            </a:r>
            <a:endParaRPr sz="2550" b="1" dirty="0">
              <a:solidFill>
                <a:srgbClr val="246E91"/>
              </a:solidFill>
              <a:latin typeface="Nimbus Sans"/>
              <a:ea typeface="Nimbus Sans"/>
              <a:cs typeface="Nimbus Sans"/>
            </a:endParaRPr>
          </a:p>
        </p:txBody>
      </p:sp>
      <p:sp>
        <p:nvSpPr>
          <p:cNvPr id="8" name="Penawaran belum menjelaskan nilai, biaya dan langkah ti">
            <a:extLst>
              <a:ext uri="{FF2B5EF4-FFF2-40B4-BE49-F238E27FC236}">
                <a16:creationId xmlns:a16="http://schemas.microsoft.com/office/drawing/2014/main" id="{E7A33D6F-72E8-43C4-90EF-8C10FD1B743F}"/>
              </a:ext>
            </a:extLst>
          </p:cNvPr>
          <p:cNvSpPr>
            <a:spLocks noGrp="1"/>
          </p:cNvSpPr>
          <p:nvPr/>
        </p:nvSpPr>
        <p:spPr>
          <a:xfrm>
            <a:off x="6105525" y="3829050"/>
            <a:ext cx="6877050"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Penawaran belum menjelaskan nilai, biaya dan langkah tindak lanjut.</a:t>
            </a:r>
          </a:p>
        </p:txBody>
      </p:sp>
      <p:sp>
        <p:nvSpPr>
          <p:cNvPr id="9" name="Proses kerja">
            <a:extLst>
              <a:ext uri="{FF2B5EF4-FFF2-40B4-BE49-F238E27FC236}">
                <a16:creationId xmlns:a16="http://schemas.microsoft.com/office/drawing/2014/main" id="{68066FA8-17EB-4864-8562-C437E617724C}"/>
              </a:ext>
            </a:extLst>
          </p:cNvPr>
          <p:cNvSpPr>
            <a:spLocks noGrp="1"/>
          </p:cNvSpPr>
          <p:nvPr/>
        </p:nvSpPr>
        <p:spPr>
          <a:xfrm>
            <a:off x="723900" y="4819650"/>
            <a:ext cx="4619625" cy="609600"/>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dirty="0">
                <a:solidFill>
                  <a:srgbClr val="246E91"/>
                </a:solidFill>
                <a:latin typeface="Nimbus Sans"/>
                <a:ea typeface="Nimbus Sans"/>
                <a:cs typeface="Nimbus Sans"/>
              </a:rPr>
              <a:t>Proses </a:t>
            </a:r>
            <a:r>
              <a:rPr lang="en-US" sz="2550" b="1" dirty="0" err="1">
                <a:solidFill>
                  <a:srgbClr val="246E91"/>
                </a:solidFill>
                <a:latin typeface="Nimbus Sans"/>
                <a:ea typeface="Nimbus Sans"/>
                <a:cs typeface="Nimbus Sans"/>
              </a:rPr>
              <a:t>K</a:t>
            </a:r>
            <a:r>
              <a:rPr sz="2550" b="1" dirty="0" err="1">
                <a:solidFill>
                  <a:srgbClr val="246E91"/>
                </a:solidFill>
                <a:latin typeface="Nimbus Sans"/>
                <a:ea typeface="Nimbus Sans"/>
                <a:cs typeface="Nimbus Sans"/>
              </a:rPr>
              <a:t>erja</a:t>
            </a:r>
            <a:endParaRPr sz="2550" b="1" dirty="0">
              <a:solidFill>
                <a:srgbClr val="246E91"/>
              </a:solidFill>
              <a:latin typeface="Nimbus Sans"/>
              <a:ea typeface="Nimbus Sans"/>
              <a:cs typeface="Nimbus Sans"/>
            </a:endParaRPr>
          </a:p>
        </p:txBody>
      </p:sp>
      <p:sp>
        <p:nvSpPr>
          <p:cNvPr id="10" name="Tugas, PIC atau alur pekerjaan belum tersusun dengan je">
            <a:extLst>
              <a:ext uri="{FF2B5EF4-FFF2-40B4-BE49-F238E27FC236}">
                <a16:creationId xmlns:a16="http://schemas.microsoft.com/office/drawing/2014/main" id="{64C211BF-6A0C-4204-8E9D-49A6835CEEBB}"/>
              </a:ext>
            </a:extLst>
          </p:cNvPr>
          <p:cNvSpPr>
            <a:spLocks noGrp="1"/>
          </p:cNvSpPr>
          <p:nvPr/>
        </p:nvSpPr>
        <p:spPr>
          <a:xfrm>
            <a:off x="6105525" y="4819650"/>
            <a:ext cx="6877050"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Tugas, PIC atau alur pekerjaan belum tersusun dengan jelas.</a:t>
            </a:r>
          </a:p>
        </p:txBody>
      </p:sp>
      <p:sp>
        <p:nvSpPr>
          <p:cNvPr id="11" name="Kontrol owner">
            <a:extLst>
              <a:ext uri="{FF2B5EF4-FFF2-40B4-BE49-F238E27FC236}">
                <a16:creationId xmlns:a16="http://schemas.microsoft.com/office/drawing/2014/main" id="{8CE0F18F-C7FC-43B9-8EA5-4EE56441CF99}"/>
              </a:ext>
            </a:extLst>
          </p:cNvPr>
          <p:cNvSpPr>
            <a:spLocks noGrp="1"/>
          </p:cNvSpPr>
          <p:nvPr/>
        </p:nvSpPr>
        <p:spPr>
          <a:xfrm>
            <a:off x="723900" y="5810250"/>
            <a:ext cx="4619625" cy="609600"/>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dirty="0" err="1">
                <a:solidFill>
                  <a:srgbClr val="246E91"/>
                </a:solidFill>
                <a:latin typeface="Nimbus Sans"/>
                <a:ea typeface="Nimbus Sans"/>
                <a:cs typeface="Nimbus Sans"/>
              </a:rPr>
              <a:t>Kontrol</a:t>
            </a:r>
            <a:r>
              <a:rPr sz="2550" b="1" dirty="0">
                <a:solidFill>
                  <a:srgbClr val="246E91"/>
                </a:solidFill>
                <a:latin typeface="Nimbus Sans"/>
                <a:ea typeface="Nimbus Sans"/>
                <a:cs typeface="Nimbus Sans"/>
              </a:rPr>
              <a:t> </a:t>
            </a:r>
            <a:r>
              <a:rPr lang="en-US" sz="2550" b="1" dirty="0">
                <a:solidFill>
                  <a:srgbClr val="246E91"/>
                </a:solidFill>
                <a:latin typeface="Nimbus Sans"/>
                <a:ea typeface="Nimbus Sans"/>
                <a:cs typeface="Nimbus Sans"/>
              </a:rPr>
              <a:t>O</a:t>
            </a:r>
            <a:r>
              <a:rPr sz="2550" b="1" dirty="0">
                <a:solidFill>
                  <a:srgbClr val="246E91"/>
                </a:solidFill>
                <a:latin typeface="Nimbus Sans"/>
                <a:ea typeface="Nimbus Sans"/>
                <a:cs typeface="Nimbus Sans"/>
              </a:rPr>
              <a:t>wner</a:t>
            </a:r>
          </a:p>
        </p:txBody>
      </p:sp>
      <p:sp>
        <p:nvSpPr>
          <p:cNvPr id="12" name="Progres, biaya dan hambatan belum tercatat untuk ditind">
            <a:extLst>
              <a:ext uri="{FF2B5EF4-FFF2-40B4-BE49-F238E27FC236}">
                <a16:creationId xmlns:a16="http://schemas.microsoft.com/office/drawing/2014/main" id="{531E48D9-62CA-4481-BB32-434D3F2F2992}"/>
              </a:ext>
            </a:extLst>
          </p:cNvPr>
          <p:cNvSpPr>
            <a:spLocks noGrp="1"/>
          </p:cNvSpPr>
          <p:nvPr/>
        </p:nvSpPr>
        <p:spPr>
          <a:xfrm>
            <a:off x="6105525" y="5810250"/>
            <a:ext cx="6877050"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Progres, biaya dan hambatan belum tercatat untuk ditindaklanjuti.</a:t>
            </a:r>
          </a:p>
        </p:txBody>
      </p:sp>
    </p:spTree>
    <p:extLst>
      <p:ext uri="{BB962C8B-B14F-4D97-AF65-F5344CB8AC3E}">
        <p14:creationId xmlns:p14="http://schemas.microsoft.com/office/powerpoint/2010/main" val="1963644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Lingkup pendampingan BDP">
            <a:extLst>
              <a:ext uri="{FF2B5EF4-FFF2-40B4-BE49-F238E27FC236}">
                <a16:creationId xmlns:a16="http://schemas.microsoft.com/office/drawing/2014/main" id="{F02C8059-DC9D-40F8-8609-0162843C9D19}"/>
              </a:ext>
            </a:extLst>
          </p:cNvPr>
          <p:cNvSpPr>
            <a:spLocks noGrp="1"/>
          </p:cNvSpPr>
          <p:nvPr/>
        </p:nvSpPr>
        <p:spPr>
          <a:xfrm>
            <a:off x="723900" y="695325"/>
            <a:ext cx="12192000" cy="1133475"/>
          </a:xfrm>
          <a:prstGeom prst="rect">
            <a:avLst/>
          </a:prstGeom>
          <a:noFill/>
          <a:ln w="0">
            <a:noFill/>
          </a:ln>
        </p:spPr>
        <p:txBody>
          <a:bodyPr lIns="0" tIns="0" rIns="0" bIns="0">
            <a:noAutofit/>
          </a:bodyPr>
          <a:lstStyle>
            <a:defPPr>
              <a:defRPr sz="3900" b="1">
                <a:solidFill>
                  <a:srgbClr val="183D52"/>
                </a:solidFill>
                <a:latin typeface="Nimbus Sans"/>
                <a:ea typeface="Nimbus Sans"/>
                <a:cs typeface="Nimbus Sans"/>
              </a:defRPr>
            </a:defPPr>
          </a:lstStyle>
          <a:p>
            <a:pPr>
              <a:defRPr sz="3900" b="1">
                <a:solidFill>
                  <a:srgbClr val="183D52"/>
                </a:solidFill>
                <a:latin typeface="Nimbus Sans"/>
                <a:ea typeface="Nimbus Sans"/>
                <a:cs typeface="Nimbus Sans"/>
              </a:defRPr>
            </a:pPr>
            <a:r>
              <a:rPr sz="3900" b="1" dirty="0" err="1">
                <a:solidFill>
                  <a:srgbClr val="183D52"/>
                </a:solidFill>
                <a:latin typeface="Nimbus Sans"/>
                <a:ea typeface="Nimbus Sans"/>
                <a:cs typeface="Nimbus Sans"/>
              </a:rPr>
              <a:t>Lingkup</a:t>
            </a:r>
            <a:r>
              <a:rPr sz="3900" b="1" dirty="0">
                <a:solidFill>
                  <a:srgbClr val="183D52"/>
                </a:solidFill>
                <a:latin typeface="Nimbus Sans"/>
                <a:ea typeface="Nimbus Sans"/>
                <a:cs typeface="Nimbus Sans"/>
              </a:rPr>
              <a:t> </a:t>
            </a:r>
            <a:r>
              <a:rPr lang="en-US" sz="3900" b="1" dirty="0" err="1">
                <a:solidFill>
                  <a:srgbClr val="183D52"/>
                </a:solidFill>
                <a:latin typeface="Nimbus Sans"/>
                <a:ea typeface="Nimbus Sans"/>
                <a:cs typeface="Nimbus Sans"/>
              </a:rPr>
              <a:t>P</a:t>
            </a:r>
            <a:r>
              <a:rPr sz="3900" b="1" dirty="0" err="1">
                <a:solidFill>
                  <a:srgbClr val="183D52"/>
                </a:solidFill>
                <a:latin typeface="Nimbus Sans"/>
                <a:ea typeface="Nimbus Sans"/>
                <a:cs typeface="Nimbus Sans"/>
              </a:rPr>
              <a:t>endampingan</a:t>
            </a:r>
            <a:r>
              <a:rPr sz="3900" b="1" dirty="0">
                <a:solidFill>
                  <a:srgbClr val="183D52"/>
                </a:solidFill>
                <a:latin typeface="Nimbus Sans"/>
                <a:ea typeface="Nimbus Sans"/>
                <a:cs typeface="Nimbus Sans"/>
              </a:rPr>
              <a:t> BDP</a:t>
            </a:r>
          </a:p>
        </p:txBody>
      </p:sp>
      <p:sp>
        <p:nvSpPr>
          <p:cNvPr id="2" name="Pekerjaan mengikuti masalah, data dan sasaran yang dise">
            <a:extLst>
              <a:ext uri="{FF2B5EF4-FFF2-40B4-BE49-F238E27FC236}">
                <a16:creationId xmlns:a16="http://schemas.microsoft.com/office/drawing/2014/main" id="{67129F60-9AEC-4BC1-980A-DBC36C8447E0}"/>
              </a:ext>
            </a:extLst>
          </p:cNvPr>
          <p:cNvSpPr>
            <a:spLocks noGrp="1"/>
          </p:cNvSpPr>
          <p:nvPr/>
        </p:nvSpPr>
        <p:spPr>
          <a:xfrm>
            <a:off x="723900" y="1809750"/>
            <a:ext cx="12001500" cy="790575"/>
          </a:xfrm>
          <a:prstGeom prst="rect">
            <a:avLst/>
          </a:prstGeom>
          <a:noFill/>
          <a:ln w="0">
            <a:noFill/>
          </a:ln>
        </p:spPr>
        <p:txBody>
          <a:bodyPr lIns="0" tIns="0" rIns="0" bIns="0">
            <a:noAutofit/>
          </a:bodyPr>
          <a:lstStyle>
            <a:defPPr>
              <a:defRPr sz="2100" b="0">
                <a:solidFill>
                  <a:srgbClr val="687D87"/>
                </a:solidFill>
                <a:latin typeface="Nimbus Sans"/>
                <a:ea typeface="Nimbus Sans"/>
                <a:cs typeface="Nimbus Sans"/>
              </a:defRPr>
            </a:defPPr>
          </a:lstStyle>
          <a:p>
            <a:pPr>
              <a:defRPr sz="2100" b="0">
                <a:solidFill>
                  <a:srgbClr val="687D87"/>
                </a:solidFill>
                <a:latin typeface="Nimbus Sans"/>
                <a:ea typeface="Nimbus Sans"/>
                <a:cs typeface="Nimbus Sans"/>
              </a:defRPr>
            </a:pPr>
            <a:r>
              <a:rPr sz="2100" b="0">
                <a:solidFill>
                  <a:srgbClr val="687D87"/>
                </a:solidFill>
                <a:latin typeface="Nimbus Sans"/>
                <a:ea typeface="Nimbus Sans"/>
                <a:cs typeface="Nimbus Sans"/>
              </a:rPr>
              <a:t>Pekerjaan mengikuti masalah, data dan sasaran yang disepakati</a:t>
            </a:r>
          </a:p>
        </p:txBody>
      </p:sp>
      <p:sp>
        <p:nvSpPr>
          <p:cNvPr id="3" name="BUSINESS DEVELOPMENT PARTNER">
            <a:extLst>
              <a:ext uri="{FF2B5EF4-FFF2-40B4-BE49-F238E27FC236}">
                <a16:creationId xmlns:a16="http://schemas.microsoft.com/office/drawing/2014/main" id="{71B64D40-1D3B-40EF-A410-1DFC4C196292}"/>
              </a:ext>
            </a:extLst>
          </p:cNvPr>
          <p:cNvSpPr>
            <a:spLocks noGrp="1"/>
          </p:cNvSpPr>
          <p:nvPr/>
        </p:nvSpPr>
        <p:spPr>
          <a:xfrm>
            <a:off x="723900" y="7153275"/>
            <a:ext cx="1057275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BUSINESS DEVELOPMENT PARTNER</a:t>
            </a:r>
          </a:p>
        </p:txBody>
      </p:sp>
      <p:sp>
        <p:nvSpPr>
          <p:cNvPr id="4" name="04">
            <a:extLst>
              <a:ext uri="{FF2B5EF4-FFF2-40B4-BE49-F238E27FC236}">
                <a16:creationId xmlns:a16="http://schemas.microsoft.com/office/drawing/2014/main" id="{4C072436-807B-4BE9-9006-5EC174CE92C9}"/>
              </a:ext>
            </a:extLst>
          </p:cNvPr>
          <p:cNvSpPr>
            <a:spLocks noGrp="1"/>
          </p:cNvSpPr>
          <p:nvPr/>
        </p:nvSpPr>
        <p:spPr>
          <a:xfrm>
            <a:off x="12458700" y="7153275"/>
            <a:ext cx="57150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04</a:t>
            </a:r>
          </a:p>
        </p:txBody>
      </p:sp>
      <p:sp>
        <p:nvSpPr>
          <p:cNvPr id="5" name="Pengembangan pasar">
            <a:extLst>
              <a:ext uri="{FF2B5EF4-FFF2-40B4-BE49-F238E27FC236}">
                <a16:creationId xmlns:a16="http://schemas.microsoft.com/office/drawing/2014/main" id="{5C1C5215-37FD-4521-A90F-98D70773F748}"/>
              </a:ext>
            </a:extLst>
          </p:cNvPr>
          <p:cNvSpPr>
            <a:spLocks noGrp="1"/>
          </p:cNvSpPr>
          <p:nvPr/>
        </p:nvSpPr>
        <p:spPr>
          <a:xfrm>
            <a:off x="723900" y="2838450"/>
            <a:ext cx="4953000" cy="647700"/>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a:solidFill>
                  <a:srgbClr val="246E91"/>
                </a:solidFill>
                <a:latin typeface="Nimbus Sans"/>
                <a:ea typeface="Nimbus Sans"/>
                <a:cs typeface="Nimbus Sans"/>
              </a:rPr>
              <a:t>Pengembangan pasar</a:t>
            </a:r>
          </a:p>
        </p:txBody>
      </p:sp>
      <p:sp>
        <p:nvSpPr>
          <p:cNvPr id="6" name="Pemetaan segmen, riset prospek dan rencana pendekatan c">
            <a:extLst>
              <a:ext uri="{FF2B5EF4-FFF2-40B4-BE49-F238E27FC236}">
                <a16:creationId xmlns:a16="http://schemas.microsoft.com/office/drawing/2014/main" id="{5CBDD9A5-DA9F-43E7-A544-004429D82D99}"/>
              </a:ext>
            </a:extLst>
          </p:cNvPr>
          <p:cNvSpPr>
            <a:spLocks noGrp="1"/>
          </p:cNvSpPr>
          <p:nvPr/>
        </p:nvSpPr>
        <p:spPr>
          <a:xfrm>
            <a:off x="6448425" y="2838450"/>
            <a:ext cx="6524625"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Pemetaan segmen, riset prospek dan rencana pendekatan customer.</a:t>
            </a:r>
          </a:p>
        </p:txBody>
      </p:sp>
      <p:sp>
        <p:nvSpPr>
          <p:cNvPr id="7" name="Penawaran dan kemitraan">
            <a:extLst>
              <a:ext uri="{FF2B5EF4-FFF2-40B4-BE49-F238E27FC236}">
                <a16:creationId xmlns:a16="http://schemas.microsoft.com/office/drawing/2014/main" id="{23838712-8497-45DA-AAF8-372407AB341B}"/>
              </a:ext>
            </a:extLst>
          </p:cNvPr>
          <p:cNvSpPr>
            <a:spLocks noGrp="1"/>
          </p:cNvSpPr>
          <p:nvPr/>
        </p:nvSpPr>
        <p:spPr>
          <a:xfrm>
            <a:off x="723900" y="3829050"/>
            <a:ext cx="4953000" cy="647700"/>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a:solidFill>
                  <a:srgbClr val="246E91"/>
                </a:solidFill>
                <a:latin typeface="Nimbus Sans"/>
                <a:ea typeface="Nimbus Sans"/>
                <a:cs typeface="Nimbus Sans"/>
              </a:rPr>
              <a:t>Penawaran dan kemitraan</a:t>
            </a:r>
          </a:p>
        </p:txBody>
      </p:sp>
      <p:sp>
        <p:nvSpPr>
          <p:cNvPr id="8" name="Paket layanan, perhitungan komersial serta dukungan neg">
            <a:extLst>
              <a:ext uri="{FF2B5EF4-FFF2-40B4-BE49-F238E27FC236}">
                <a16:creationId xmlns:a16="http://schemas.microsoft.com/office/drawing/2014/main" id="{44E698DE-6EE3-43FB-8FEA-2730452841D3}"/>
              </a:ext>
            </a:extLst>
          </p:cNvPr>
          <p:cNvSpPr>
            <a:spLocks noGrp="1"/>
          </p:cNvSpPr>
          <p:nvPr/>
        </p:nvSpPr>
        <p:spPr>
          <a:xfrm>
            <a:off x="6448425" y="3829050"/>
            <a:ext cx="6524625"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Paket layanan, perhitungan komersial serta dukungan negosiasi.</a:t>
            </a:r>
          </a:p>
        </p:txBody>
      </p:sp>
      <p:sp>
        <p:nvSpPr>
          <p:cNvPr id="9" name="Perbaikan proses">
            <a:extLst>
              <a:ext uri="{FF2B5EF4-FFF2-40B4-BE49-F238E27FC236}">
                <a16:creationId xmlns:a16="http://schemas.microsoft.com/office/drawing/2014/main" id="{4E1B9D9A-D5AC-4A9D-AD08-3403772A92DF}"/>
              </a:ext>
            </a:extLst>
          </p:cNvPr>
          <p:cNvSpPr>
            <a:spLocks noGrp="1"/>
          </p:cNvSpPr>
          <p:nvPr/>
        </p:nvSpPr>
        <p:spPr>
          <a:xfrm>
            <a:off x="723900" y="4819650"/>
            <a:ext cx="4953000" cy="647700"/>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a:solidFill>
                  <a:srgbClr val="246E91"/>
                </a:solidFill>
                <a:latin typeface="Nimbus Sans"/>
                <a:ea typeface="Nimbus Sans"/>
                <a:cs typeface="Nimbus Sans"/>
              </a:rPr>
              <a:t>Perbaikan proses</a:t>
            </a:r>
          </a:p>
        </p:txBody>
      </p:sp>
      <p:sp>
        <p:nvSpPr>
          <p:cNvPr id="10" name="Pemetaan alur, pembagian peran dan penyusunan tools ker">
            <a:extLst>
              <a:ext uri="{FF2B5EF4-FFF2-40B4-BE49-F238E27FC236}">
                <a16:creationId xmlns:a16="http://schemas.microsoft.com/office/drawing/2014/main" id="{7E49F667-A9E7-446E-9641-F52AB68B1711}"/>
              </a:ext>
            </a:extLst>
          </p:cNvPr>
          <p:cNvSpPr>
            <a:spLocks noGrp="1"/>
          </p:cNvSpPr>
          <p:nvPr/>
        </p:nvSpPr>
        <p:spPr>
          <a:xfrm>
            <a:off x="6448425" y="4819650"/>
            <a:ext cx="6524625"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Pemetaan alur, pembagian peran dan penyusunan tools kerja.</a:t>
            </a:r>
          </a:p>
        </p:txBody>
      </p:sp>
      <p:sp>
        <p:nvSpPr>
          <p:cNvPr id="11" name="Kontrol bisnis">
            <a:extLst>
              <a:ext uri="{FF2B5EF4-FFF2-40B4-BE49-F238E27FC236}">
                <a16:creationId xmlns:a16="http://schemas.microsoft.com/office/drawing/2014/main" id="{84C564E1-A16C-4379-A942-31D7F1EFE9F8}"/>
              </a:ext>
            </a:extLst>
          </p:cNvPr>
          <p:cNvSpPr>
            <a:spLocks noGrp="1"/>
          </p:cNvSpPr>
          <p:nvPr/>
        </p:nvSpPr>
        <p:spPr>
          <a:xfrm>
            <a:off x="723900" y="5810250"/>
            <a:ext cx="4953000" cy="647700"/>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a:solidFill>
                  <a:srgbClr val="246E91"/>
                </a:solidFill>
                <a:latin typeface="Nimbus Sans"/>
                <a:ea typeface="Nimbus Sans"/>
                <a:cs typeface="Nimbus Sans"/>
              </a:rPr>
              <a:t>Kontrol bisnis</a:t>
            </a:r>
          </a:p>
        </p:txBody>
      </p:sp>
      <p:sp>
        <p:nvSpPr>
          <p:cNvPr id="12" name="Target, realisasi, bukti, biaya, penyimpangan dan tinda">
            <a:extLst>
              <a:ext uri="{FF2B5EF4-FFF2-40B4-BE49-F238E27FC236}">
                <a16:creationId xmlns:a16="http://schemas.microsoft.com/office/drawing/2014/main" id="{73DB833B-7529-432D-95A9-9D474C5FE6D2}"/>
              </a:ext>
            </a:extLst>
          </p:cNvPr>
          <p:cNvSpPr>
            <a:spLocks noGrp="1"/>
          </p:cNvSpPr>
          <p:nvPr/>
        </p:nvSpPr>
        <p:spPr>
          <a:xfrm>
            <a:off x="6448425" y="5810250"/>
            <a:ext cx="6524625"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Target, realisasi, bukti, biaya, penyimpangan dan tindakan.</a:t>
            </a:r>
          </a:p>
        </p:txBody>
      </p:sp>
    </p:spTree>
    <p:extLst>
      <p:ext uri="{BB962C8B-B14F-4D97-AF65-F5344CB8AC3E}">
        <p14:creationId xmlns:p14="http://schemas.microsoft.com/office/powerpoint/2010/main" val="1967026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Pendampingan lintas industri">
            <a:extLst>
              <a:ext uri="{FF2B5EF4-FFF2-40B4-BE49-F238E27FC236}">
                <a16:creationId xmlns:a16="http://schemas.microsoft.com/office/drawing/2014/main" id="{A1BF4EC1-628F-4752-BB03-6FBEFBC4F300}"/>
              </a:ext>
            </a:extLst>
          </p:cNvPr>
          <p:cNvSpPr>
            <a:spLocks noGrp="1"/>
          </p:cNvSpPr>
          <p:nvPr/>
        </p:nvSpPr>
        <p:spPr>
          <a:xfrm>
            <a:off x="723900" y="695325"/>
            <a:ext cx="12192000" cy="1133475"/>
          </a:xfrm>
          <a:prstGeom prst="rect">
            <a:avLst/>
          </a:prstGeom>
          <a:noFill/>
          <a:ln w="0">
            <a:noFill/>
          </a:ln>
        </p:spPr>
        <p:txBody>
          <a:bodyPr lIns="0" tIns="0" rIns="0" bIns="0">
            <a:noAutofit/>
          </a:bodyPr>
          <a:lstStyle>
            <a:defPPr>
              <a:defRPr sz="3900" b="1">
                <a:solidFill>
                  <a:srgbClr val="183D52"/>
                </a:solidFill>
                <a:latin typeface="Nimbus Sans"/>
                <a:ea typeface="Nimbus Sans"/>
                <a:cs typeface="Nimbus Sans"/>
              </a:defRPr>
            </a:defPPr>
          </a:lstStyle>
          <a:p>
            <a:pPr>
              <a:defRPr sz="3900" b="1">
                <a:solidFill>
                  <a:srgbClr val="183D52"/>
                </a:solidFill>
                <a:latin typeface="Nimbus Sans"/>
                <a:ea typeface="Nimbus Sans"/>
                <a:cs typeface="Nimbus Sans"/>
              </a:defRPr>
            </a:pPr>
            <a:r>
              <a:rPr sz="3900" b="1" dirty="0" err="1">
                <a:solidFill>
                  <a:srgbClr val="183D52"/>
                </a:solidFill>
                <a:latin typeface="Nimbus Sans"/>
                <a:ea typeface="Nimbus Sans"/>
                <a:cs typeface="Nimbus Sans"/>
              </a:rPr>
              <a:t>Pendampingan</a:t>
            </a:r>
            <a:r>
              <a:rPr sz="3900" b="1" dirty="0">
                <a:solidFill>
                  <a:srgbClr val="183D52"/>
                </a:solidFill>
                <a:latin typeface="Nimbus Sans"/>
                <a:ea typeface="Nimbus Sans"/>
                <a:cs typeface="Nimbus Sans"/>
              </a:rPr>
              <a:t> </a:t>
            </a:r>
            <a:r>
              <a:rPr lang="en-US" sz="3900" b="1" dirty="0">
                <a:solidFill>
                  <a:srgbClr val="183D52"/>
                </a:solidFill>
                <a:latin typeface="Nimbus Sans"/>
                <a:ea typeface="Nimbus Sans"/>
                <a:cs typeface="Nimbus Sans"/>
              </a:rPr>
              <a:t>L</a:t>
            </a:r>
            <a:r>
              <a:rPr sz="3900" b="1" dirty="0">
                <a:solidFill>
                  <a:srgbClr val="183D52"/>
                </a:solidFill>
                <a:latin typeface="Nimbus Sans"/>
                <a:ea typeface="Nimbus Sans"/>
                <a:cs typeface="Nimbus Sans"/>
              </a:rPr>
              <a:t>intas </a:t>
            </a:r>
            <a:r>
              <a:rPr lang="en-US" sz="3900" b="1" dirty="0">
                <a:solidFill>
                  <a:srgbClr val="183D52"/>
                </a:solidFill>
                <a:latin typeface="Nimbus Sans"/>
                <a:ea typeface="Nimbus Sans"/>
                <a:cs typeface="Nimbus Sans"/>
              </a:rPr>
              <a:t>I</a:t>
            </a:r>
            <a:r>
              <a:rPr sz="3900" b="1" dirty="0">
                <a:solidFill>
                  <a:srgbClr val="183D52"/>
                </a:solidFill>
                <a:latin typeface="Nimbus Sans"/>
                <a:ea typeface="Nimbus Sans"/>
                <a:cs typeface="Nimbus Sans"/>
              </a:rPr>
              <a:t>ndustri</a:t>
            </a:r>
          </a:p>
        </p:txBody>
      </p:sp>
      <p:sp>
        <p:nvSpPr>
          <p:cNvPr id="2" name="BUSINESS DEVELOPMENT PARTNER">
            <a:extLst>
              <a:ext uri="{FF2B5EF4-FFF2-40B4-BE49-F238E27FC236}">
                <a16:creationId xmlns:a16="http://schemas.microsoft.com/office/drawing/2014/main" id="{A96FB396-5BDC-4029-A656-966BFF4BDB01}"/>
              </a:ext>
            </a:extLst>
          </p:cNvPr>
          <p:cNvSpPr>
            <a:spLocks noGrp="1"/>
          </p:cNvSpPr>
          <p:nvPr/>
        </p:nvSpPr>
        <p:spPr>
          <a:xfrm>
            <a:off x="723900" y="7153275"/>
            <a:ext cx="1057275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BUSINESS DEVELOPMENT PARTNER</a:t>
            </a:r>
          </a:p>
        </p:txBody>
      </p:sp>
      <p:sp>
        <p:nvSpPr>
          <p:cNvPr id="3" name="05">
            <a:extLst>
              <a:ext uri="{FF2B5EF4-FFF2-40B4-BE49-F238E27FC236}">
                <a16:creationId xmlns:a16="http://schemas.microsoft.com/office/drawing/2014/main" id="{EB39F9FA-C6C8-48A5-B76B-B744D82EFEA8}"/>
              </a:ext>
            </a:extLst>
          </p:cNvPr>
          <p:cNvSpPr>
            <a:spLocks noGrp="1"/>
          </p:cNvSpPr>
          <p:nvPr/>
        </p:nvSpPr>
        <p:spPr>
          <a:xfrm>
            <a:off x="12458700" y="7153275"/>
            <a:ext cx="57150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05</a:t>
            </a:r>
          </a:p>
        </p:txBody>
      </p:sp>
      <p:sp>
        <p:nvSpPr>
          <p:cNvPr id="6" name="Pemilik usaha dengan&#10;kebutuhan pengembangan">
            <a:extLst>
              <a:ext uri="{FF2B5EF4-FFF2-40B4-BE49-F238E27FC236}">
                <a16:creationId xmlns:a16="http://schemas.microsoft.com/office/drawing/2014/main" id="{9939A83F-0617-4865-B8A1-FC2A169091A9}"/>
              </a:ext>
            </a:extLst>
          </p:cNvPr>
          <p:cNvSpPr>
            <a:spLocks noGrp="1"/>
          </p:cNvSpPr>
          <p:nvPr/>
        </p:nvSpPr>
        <p:spPr>
          <a:xfrm>
            <a:off x="7229475" y="2174052"/>
            <a:ext cx="5743575" cy="1028700"/>
          </a:xfrm>
          <a:prstGeom prst="rect">
            <a:avLst/>
          </a:prstGeom>
          <a:noFill/>
          <a:ln w="0">
            <a:noFill/>
          </a:ln>
        </p:spPr>
        <p:txBody>
          <a:bodyPr lIns="0" tIns="0" rIns="0" bIns="0">
            <a:noAutofit/>
          </a:bodyPr>
          <a:lstStyle>
            <a:defPPr>
              <a:defRPr sz="3000" b="1">
                <a:solidFill>
                  <a:srgbClr val="246E91"/>
                </a:solidFill>
                <a:latin typeface="Nimbus Sans"/>
                <a:ea typeface="Nimbus Sans"/>
                <a:cs typeface="Nimbus Sans"/>
              </a:defRPr>
            </a:defPPr>
          </a:lstStyle>
          <a:p>
            <a:pPr>
              <a:defRPr sz="3000" b="1">
                <a:solidFill>
                  <a:srgbClr val="246E91"/>
                </a:solidFill>
                <a:latin typeface="Nimbus Sans"/>
                <a:ea typeface="Nimbus Sans"/>
                <a:cs typeface="Nimbus Sans"/>
              </a:defRPr>
            </a:pPr>
            <a:r>
              <a:rPr sz="3000" b="1" dirty="0" err="1">
                <a:solidFill>
                  <a:srgbClr val="246E91"/>
                </a:solidFill>
                <a:latin typeface="Nimbus Sans"/>
                <a:ea typeface="Nimbus Sans"/>
                <a:cs typeface="Nimbus Sans"/>
              </a:rPr>
              <a:t>Pemilik</a:t>
            </a:r>
            <a:r>
              <a:rPr sz="3000" b="1" dirty="0">
                <a:solidFill>
                  <a:srgbClr val="246E91"/>
                </a:solidFill>
                <a:latin typeface="Nimbus Sans"/>
                <a:ea typeface="Nimbus Sans"/>
                <a:cs typeface="Nimbus Sans"/>
              </a:rPr>
              <a:t> </a:t>
            </a:r>
            <a:r>
              <a:rPr lang="en-US" sz="3000" b="1" dirty="0">
                <a:solidFill>
                  <a:srgbClr val="246E91"/>
                </a:solidFill>
                <a:latin typeface="Nimbus Sans"/>
                <a:ea typeface="Nimbus Sans"/>
                <a:cs typeface="Nimbus Sans"/>
              </a:rPr>
              <a:t>U</a:t>
            </a:r>
            <a:r>
              <a:rPr sz="3000" b="1" dirty="0">
                <a:solidFill>
                  <a:srgbClr val="246E91"/>
                </a:solidFill>
                <a:latin typeface="Nimbus Sans"/>
                <a:ea typeface="Nimbus Sans"/>
                <a:cs typeface="Nimbus Sans"/>
              </a:rPr>
              <a:t>saha </a:t>
            </a:r>
            <a:r>
              <a:rPr lang="en-US" sz="3000" b="1" dirty="0">
                <a:solidFill>
                  <a:srgbClr val="246E91"/>
                </a:solidFill>
                <a:latin typeface="Nimbus Sans"/>
                <a:ea typeface="Nimbus Sans"/>
                <a:cs typeface="Nimbus Sans"/>
              </a:rPr>
              <a:t>D</a:t>
            </a:r>
            <a:r>
              <a:rPr sz="3000" b="1" dirty="0">
                <a:solidFill>
                  <a:srgbClr val="246E91"/>
                </a:solidFill>
                <a:latin typeface="Nimbus Sans"/>
                <a:ea typeface="Nimbus Sans"/>
                <a:cs typeface="Nimbus Sans"/>
              </a:rPr>
              <a:t>engan</a:t>
            </a:r>
          </a:p>
          <a:p>
            <a:pPr>
              <a:defRPr sz="3000" b="1">
                <a:solidFill>
                  <a:srgbClr val="246E91"/>
                </a:solidFill>
                <a:latin typeface="Nimbus Sans"/>
                <a:ea typeface="Nimbus Sans"/>
                <a:cs typeface="Nimbus Sans"/>
              </a:defRPr>
            </a:pPr>
            <a:r>
              <a:rPr lang="en-US" sz="3000" b="1" dirty="0" err="1">
                <a:solidFill>
                  <a:srgbClr val="246E91"/>
                </a:solidFill>
                <a:latin typeface="Nimbus Sans"/>
                <a:ea typeface="Nimbus Sans"/>
                <a:cs typeface="Nimbus Sans"/>
              </a:rPr>
              <a:t>K</a:t>
            </a:r>
            <a:r>
              <a:rPr sz="3000" b="1" dirty="0" err="1">
                <a:solidFill>
                  <a:srgbClr val="246E91"/>
                </a:solidFill>
                <a:latin typeface="Nimbus Sans"/>
                <a:ea typeface="Nimbus Sans"/>
                <a:cs typeface="Nimbus Sans"/>
              </a:rPr>
              <a:t>ebutuhan</a:t>
            </a:r>
            <a:r>
              <a:rPr sz="3000" b="1" dirty="0">
                <a:solidFill>
                  <a:srgbClr val="246E91"/>
                </a:solidFill>
                <a:latin typeface="Nimbus Sans"/>
                <a:ea typeface="Nimbus Sans"/>
                <a:cs typeface="Nimbus Sans"/>
              </a:rPr>
              <a:t> </a:t>
            </a:r>
            <a:r>
              <a:rPr lang="en-US" sz="3000" b="1" dirty="0" err="1">
                <a:solidFill>
                  <a:srgbClr val="246E91"/>
                </a:solidFill>
                <a:latin typeface="Nimbus Sans"/>
                <a:ea typeface="Nimbus Sans"/>
                <a:cs typeface="Nimbus Sans"/>
              </a:rPr>
              <a:t>P</a:t>
            </a:r>
            <a:r>
              <a:rPr sz="3000" b="1" dirty="0" err="1">
                <a:solidFill>
                  <a:srgbClr val="246E91"/>
                </a:solidFill>
                <a:latin typeface="Nimbus Sans"/>
                <a:ea typeface="Nimbus Sans"/>
                <a:cs typeface="Nimbus Sans"/>
              </a:rPr>
              <a:t>engembangan</a:t>
            </a:r>
            <a:endParaRPr sz="3000" b="1" dirty="0">
              <a:solidFill>
                <a:srgbClr val="246E91"/>
              </a:solidFill>
              <a:latin typeface="Nimbus Sans"/>
              <a:ea typeface="Nimbus Sans"/>
              <a:cs typeface="Nimbus Sans"/>
            </a:endParaRPr>
          </a:p>
        </p:txBody>
      </p:sp>
      <p:sp>
        <p:nvSpPr>
          <p:cNvPr id="7" name="Perdagangan dan distributor&#10;Usaha jasa&#10;Produksi dan man">
            <a:extLst>
              <a:ext uri="{FF2B5EF4-FFF2-40B4-BE49-F238E27FC236}">
                <a16:creationId xmlns:a16="http://schemas.microsoft.com/office/drawing/2014/main" id="{4ECD6436-7680-419A-8AD9-70EBF3E5494F}"/>
              </a:ext>
            </a:extLst>
          </p:cNvPr>
          <p:cNvSpPr>
            <a:spLocks noGrp="1"/>
          </p:cNvSpPr>
          <p:nvPr/>
        </p:nvSpPr>
        <p:spPr>
          <a:xfrm>
            <a:off x="7229475" y="3593336"/>
            <a:ext cx="5743575" cy="1838325"/>
          </a:xfrm>
          <a:prstGeom prst="rect">
            <a:avLst/>
          </a:prstGeom>
          <a:noFill/>
          <a:ln w="0">
            <a:noFill/>
          </a:ln>
        </p:spPr>
        <p:txBody>
          <a:bodyPr lIns="0" tIns="0" rIns="0" bIns="0">
            <a:noAutofit/>
          </a:bodyPr>
          <a:lstStyle>
            <a:defPPr>
              <a:defRPr sz="2325" b="0">
                <a:solidFill>
                  <a:srgbClr val="183D52"/>
                </a:solidFill>
                <a:latin typeface="Nimbus Sans"/>
                <a:ea typeface="Nimbus Sans"/>
                <a:cs typeface="Nimbus Sans"/>
              </a:defRPr>
            </a:defPPr>
          </a:lstStyle>
          <a:p>
            <a:pPr>
              <a:defRPr sz="2325" b="0">
                <a:solidFill>
                  <a:srgbClr val="183D52"/>
                </a:solidFill>
                <a:latin typeface="Nimbus Sans"/>
                <a:ea typeface="Nimbus Sans"/>
                <a:cs typeface="Nimbus Sans"/>
              </a:defRPr>
            </a:pPr>
            <a:r>
              <a:rPr sz="2325" b="0" dirty="0" err="1">
                <a:solidFill>
                  <a:srgbClr val="183D52"/>
                </a:solidFill>
                <a:latin typeface="Nimbus Sans"/>
                <a:ea typeface="Nimbus Sans"/>
                <a:cs typeface="Nimbus Sans"/>
              </a:rPr>
              <a:t>Perdagangan</a:t>
            </a:r>
            <a:r>
              <a:rPr sz="2325" b="0" dirty="0">
                <a:solidFill>
                  <a:srgbClr val="183D52"/>
                </a:solidFill>
                <a:latin typeface="Nimbus Sans"/>
                <a:ea typeface="Nimbus Sans"/>
                <a:cs typeface="Nimbus Sans"/>
              </a:rPr>
              <a:t> dan distributor</a:t>
            </a:r>
          </a:p>
          <a:p>
            <a:pPr>
              <a:defRPr sz="2325" b="0">
                <a:solidFill>
                  <a:srgbClr val="183D52"/>
                </a:solidFill>
                <a:latin typeface="Nimbus Sans"/>
                <a:ea typeface="Nimbus Sans"/>
                <a:cs typeface="Nimbus Sans"/>
              </a:defRPr>
            </a:pPr>
            <a:r>
              <a:rPr sz="2325" b="0" dirty="0">
                <a:solidFill>
                  <a:srgbClr val="183D52"/>
                </a:solidFill>
                <a:latin typeface="Nimbus Sans"/>
                <a:ea typeface="Nimbus Sans"/>
                <a:cs typeface="Nimbus Sans"/>
              </a:rPr>
              <a:t>Usaha </a:t>
            </a:r>
            <a:r>
              <a:rPr sz="2325" b="0" dirty="0" err="1">
                <a:solidFill>
                  <a:srgbClr val="183D52"/>
                </a:solidFill>
                <a:latin typeface="Nimbus Sans"/>
                <a:ea typeface="Nimbus Sans"/>
                <a:cs typeface="Nimbus Sans"/>
              </a:rPr>
              <a:t>jasa</a:t>
            </a:r>
            <a:endParaRPr sz="2325" b="0" dirty="0">
              <a:solidFill>
                <a:srgbClr val="183D52"/>
              </a:solidFill>
              <a:latin typeface="Nimbus Sans"/>
              <a:ea typeface="Nimbus Sans"/>
              <a:cs typeface="Nimbus Sans"/>
            </a:endParaRPr>
          </a:p>
          <a:p>
            <a:pPr>
              <a:defRPr sz="2325" b="0">
                <a:solidFill>
                  <a:srgbClr val="183D52"/>
                </a:solidFill>
                <a:latin typeface="Nimbus Sans"/>
                <a:ea typeface="Nimbus Sans"/>
                <a:cs typeface="Nimbus Sans"/>
              </a:defRPr>
            </a:pPr>
            <a:r>
              <a:rPr sz="2325" b="0" dirty="0" err="1">
                <a:solidFill>
                  <a:srgbClr val="183D52"/>
                </a:solidFill>
                <a:latin typeface="Nimbus Sans"/>
                <a:ea typeface="Nimbus Sans"/>
                <a:cs typeface="Nimbus Sans"/>
              </a:rPr>
              <a:t>Produksi</a:t>
            </a:r>
            <a:r>
              <a:rPr sz="2325" b="0" dirty="0">
                <a:solidFill>
                  <a:srgbClr val="183D52"/>
                </a:solidFill>
                <a:latin typeface="Nimbus Sans"/>
                <a:ea typeface="Nimbus Sans"/>
                <a:cs typeface="Nimbus Sans"/>
              </a:rPr>
              <a:t> dan </a:t>
            </a:r>
            <a:r>
              <a:rPr sz="2325" b="0" dirty="0" err="1">
                <a:solidFill>
                  <a:srgbClr val="183D52"/>
                </a:solidFill>
                <a:latin typeface="Nimbus Sans"/>
                <a:ea typeface="Nimbus Sans"/>
                <a:cs typeface="Nimbus Sans"/>
              </a:rPr>
              <a:t>manufaktur</a:t>
            </a:r>
            <a:r>
              <a:rPr sz="2325" b="0" dirty="0">
                <a:solidFill>
                  <a:srgbClr val="183D52"/>
                </a:solidFill>
                <a:latin typeface="Nimbus Sans"/>
                <a:ea typeface="Nimbus Sans"/>
                <a:cs typeface="Nimbus Sans"/>
              </a:rPr>
              <a:t> </a:t>
            </a:r>
            <a:r>
              <a:rPr sz="2325" b="0" dirty="0" err="1">
                <a:solidFill>
                  <a:srgbClr val="183D52"/>
                </a:solidFill>
                <a:latin typeface="Nimbus Sans"/>
                <a:ea typeface="Nimbus Sans"/>
                <a:cs typeface="Nimbus Sans"/>
              </a:rPr>
              <a:t>kecil</a:t>
            </a:r>
            <a:endParaRPr sz="2325" b="0" dirty="0">
              <a:solidFill>
                <a:srgbClr val="183D52"/>
              </a:solidFill>
              <a:latin typeface="Nimbus Sans"/>
              <a:ea typeface="Nimbus Sans"/>
              <a:cs typeface="Nimbus Sans"/>
            </a:endParaRPr>
          </a:p>
          <a:p>
            <a:pPr>
              <a:defRPr sz="2325" b="0">
                <a:solidFill>
                  <a:srgbClr val="183D52"/>
                </a:solidFill>
                <a:latin typeface="Nimbus Sans"/>
                <a:ea typeface="Nimbus Sans"/>
                <a:cs typeface="Nimbus Sans"/>
              </a:defRPr>
            </a:pPr>
            <a:r>
              <a:rPr sz="2325" b="0" dirty="0" err="1">
                <a:solidFill>
                  <a:srgbClr val="183D52"/>
                </a:solidFill>
                <a:latin typeface="Nimbus Sans"/>
                <a:ea typeface="Nimbus Sans"/>
                <a:cs typeface="Nimbus Sans"/>
              </a:rPr>
              <a:t>Pertanian</a:t>
            </a:r>
            <a:r>
              <a:rPr sz="2325" b="0" dirty="0">
                <a:solidFill>
                  <a:srgbClr val="183D52"/>
                </a:solidFill>
                <a:latin typeface="Nimbus Sans"/>
                <a:ea typeface="Nimbus Sans"/>
                <a:cs typeface="Nimbus Sans"/>
              </a:rPr>
              <a:t> dan </a:t>
            </a:r>
            <a:r>
              <a:rPr sz="2325" b="0" dirty="0" err="1">
                <a:solidFill>
                  <a:srgbClr val="183D52"/>
                </a:solidFill>
                <a:latin typeface="Nimbus Sans"/>
                <a:ea typeface="Nimbus Sans"/>
                <a:cs typeface="Nimbus Sans"/>
              </a:rPr>
              <a:t>usaha</a:t>
            </a:r>
            <a:r>
              <a:rPr sz="2325" b="0" dirty="0">
                <a:solidFill>
                  <a:srgbClr val="183D52"/>
                </a:solidFill>
                <a:latin typeface="Nimbus Sans"/>
                <a:ea typeface="Nimbus Sans"/>
                <a:cs typeface="Nimbus Sans"/>
              </a:rPr>
              <a:t> </a:t>
            </a:r>
            <a:r>
              <a:rPr sz="2325" b="0" dirty="0" err="1">
                <a:solidFill>
                  <a:srgbClr val="183D52"/>
                </a:solidFill>
                <a:latin typeface="Nimbus Sans"/>
                <a:ea typeface="Nimbus Sans"/>
                <a:cs typeface="Nimbus Sans"/>
              </a:rPr>
              <a:t>hasil</a:t>
            </a:r>
            <a:r>
              <a:rPr sz="2325" b="0" dirty="0">
                <a:solidFill>
                  <a:srgbClr val="183D52"/>
                </a:solidFill>
                <a:latin typeface="Nimbus Sans"/>
                <a:ea typeface="Nimbus Sans"/>
                <a:cs typeface="Nimbus Sans"/>
              </a:rPr>
              <a:t> </a:t>
            </a:r>
            <a:r>
              <a:rPr sz="2325" b="0" dirty="0" err="1">
                <a:solidFill>
                  <a:srgbClr val="183D52"/>
                </a:solidFill>
                <a:latin typeface="Nimbus Sans"/>
                <a:ea typeface="Nimbus Sans"/>
                <a:cs typeface="Nimbus Sans"/>
              </a:rPr>
              <a:t>panen</a:t>
            </a:r>
            <a:endParaRPr sz="2325" b="0" dirty="0">
              <a:solidFill>
                <a:srgbClr val="183D52"/>
              </a:solidFill>
              <a:latin typeface="Nimbus Sans"/>
              <a:ea typeface="Nimbus Sans"/>
              <a:cs typeface="Nimbus Sans"/>
            </a:endParaRPr>
          </a:p>
        </p:txBody>
      </p:sp>
      <p:sp>
        <p:nvSpPr>
          <p:cNvPr id="8" name="Kesiapan produk/jasa, kapasitas dan sumber daya menjadi">
            <a:extLst>
              <a:ext uri="{FF2B5EF4-FFF2-40B4-BE49-F238E27FC236}">
                <a16:creationId xmlns:a16="http://schemas.microsoft.com/office/drawing/2014/main" id="{197B294C-9879-40AA-85A0-9C42CC12DA92}"/>
              </a:ext>
            </a:extLst>
          </p:cNvPr>
          <p:cNvSpPr>
            <a:spLocks noGrp="1"/>
          </p:cNvSpPr>
          <p:nvPr/>
        </p:nvSpPr>
        <p:spPr>
          <a:xfrm>
            <a:off x="7229475" y="5525142"/>
            <a:ext cx="5743575" cy="876300"/>
          </a:xfrm>
          <a:prstGeom prst="rect">
            <a:avLst/>
          </a:prstGeom>
          <a:noFill/>
          <a:ln w="0">
            <a:noFill/>
          </a:ln>
        </p:spPr>
        <p:txBody>
          <a:bodyPr lIns="0" tIns="0" rIns="0" bIns="0">
            <a:noAutofit/>
          </a:bodyPr>
          <a:lstStyle>
            <a:defPPr>
              <a:defRPr sz="2100" b="0">
                <a:solidFill>
                  <a:srgbClr val="183D52"/>
                </a:solidFill>
                <a:latin typeface="Nimbus Sans"/>
                <a:ea typeface="Nimbus Sans"/>
                <a:cs typeface="Nimbus Sans"/>
              </a:defRPr>
            </a:defPPr>
          </a:lstStyle>
          <a:p>
            <a:pPr>
              <a:defRPr sz="2100" b="0">
                <a:solidFill>
                  <a:srgbClr val="183D52"/>
                </a:solidFill>
                <a:latin typeface="Nimbus Sans"/>
                <a:ea typeface="Nimbus Sans"/>
                <a:cs typeface="Nimbus Sans"/>
              </a:defRPr>
            </a:pPr>
            <a:r>
              <a:rPr sz="2100" b="0" dirty="0" err="1">
                <a:solidFill>
                  <a:srgbClr val="183D52"/>
                </a:solidFill>
                <a:latin typeface="Nimbus Sans"/>
                <a:ea typeface="Nimbus Sans"/>
                <a:cs typeface="Nimbus Sans"/>
              </a:rPr>
              <a:t>Kesiapan</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produk</a:t>
            </a:r>
            <a:r>
              <a:rPr sz="2100" b="0" dirty="0">
                <a:solidFill>
                  <a:srgbClr val="183D52"/>
                </a:solidFill>
                <a:latin typeface="Nimbus Sans"/>
                <a:ea typeface="Nimbus Sans"/>
                <a:cs typeface="Nimbus Sans"/>
              </a:rPr>
              <a:t>/</a:t>
            </a:r>
            <a:r>
              <a:rPr sz="2100" b="0" dirty="0" err="1">
                <a:solidFill>
                  <a:srgbClr val="183D52"/>
                </a:solidFill>
                <a:latin typeface="Nimbus Sans"/>
                <a:ea typeface="Nimbus Sans"/>
                <a:cs typeface="Nimbus Sans"/>
              </a:rPr>
              <a:t>jasa</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kapasitas</a:t>
            </a:r>
            <a:r>
              <a:rPr sz="2100" b="0" dirty="0">
                <a:solidFill>
                  <a:srgbClr val="183D52"/>
                </a:solidFill>
                <a:latin typeface="Nimbus Sans"/>
                <a:ea typeface="Nimbus Sans"/>
                <a:cs typeface="Nimbus Sans"/>
              </a:rPr>
              <a:t> dan </a:t>
            </a:r>
            <a:r>
              <a:rPr sz="2100" b="0" dirty="0" err="1">
                <a:solidFill>
                  <a:srgbClr val="183D52"/>
                </a:solidFill>
                <a:latin typeface="Nimbus Sans"/>
                <a:ea typeface="Nimbus Sans"/>
                <a:cs typeface="Nimbus Sans"/>
              </a:rPr>
              <a:t>sumber</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daya</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menjadi</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dasar</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pemilihan</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langkah</a:t>
            </a:r>
            <a:r>
              <a:rPr sz="2100" b="0" dirty="0">
                <a:solidFill>
                  <a:srgbClr val="183D52"/>
                </a:solidFill>
                <a:latin typeface="Nimbus Sans"/>
                <a:ea typeface="Nimbus Sans"/>
                <a:cs typeface="Nimbus Sans"/>
              </a:rPr>
              <a:t>.</a:t>
            </a:r>
          </a:p>
        </p:txBody>
      </p:sp>
      <p:pic>
        <p:nvPicPr>
          <p:cNvPr id="11" name="Picture 10">
            <a:extLst>
              <a:ext uri="{FF2B5EF4-FFF2-40B4-BE49-F238E27FC236}">
                <a16:creationId xmlns:a16="http://schemas.microsoft.com/office/drawing/2014/main" id="{69019804-B8F0-B1BB-896D-775C592D4CD6}"/>
              </a:ext>
            </a:extLst>
          </p:cNvPr>
          <p:cNvPicPr>
            <a:picLocks noChangeAspect="1"/>
          </p:cNvPicPr>
          <p:nvPr/>
        </p:nvPicPr>
        <p:blipFill>
          <a:blip r:embed="rId3"/>
          <a:srcRect l="2022"/>
          <a:stretch>
            <a:fillRect/>
          </a:stretch>
        </p:blipFill>
        <p:spPr>
          <a:xfrm>
            <a:off x="742950" y="1914001"/>
            <a:ext cx="6115050" cy="4908040"/>
          </a:xfrm>
          <a:prstGeom prst="rect">
            <a:avLst/>
          </a:prstGeom>
        </p:spPr>
      </p:pic>
    </p:spTree>
    <p:extLst>
      <p:ext uri="{BB962C8B-B14F-4D97-AF65-F5344CB8AC3E}">
        <p14:creationId xmlns:p14="http://schemas.microsoft.com/office/powerpoint/2010/main" val="1926470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Metode kerja BDP">
            <a:extLst>
              <a:ext uri="{FF2B5EF4-FFF2-40B4-BE49-F238E27FC236}">
                <a16:creationId xmlns:a16="http://schemas.microsoft.com/office/drawing/2014/main" id="{D038276D-34D6-4C93-81AA-B1F49170547F}"/>
              </a:ext>
            </a:extLst>
          </p:cNvPr>
          <p:cNvSpPr>
            <a:spLocks noGrp="1"/>
          </p:cNvSpPr>
          <p:nvPr/>
        </p:nvSpPr>
        <p:spPr>
          <a:xfrm>
            <a:off x="723900" y="695325"/>
            <a:ext cx="12192000" cy="1133475"/>
          </a:xfrm>
          <a:prstGeom prst="rect">
            <a:avLst/>
          </a:prstGeom>
          <a:noFill/>
          <a:ln w="0">
            <a:noFill/>
          </a:ln>
        </p:spPr>
        <p:txBody>
          <a:bodyPr lIns="0" tIns="0" rIns="0" bIns="0">
            <a:noAutofit/>
          </a:bodyPr>
          <a:lstStyle>
            <a:defPPr>
              <a:defRPr sz="3900" b="1">
                <a:solidFill>
                  <a:srgbClr val="183D52"/>
                </a:solidFill>
                <a:latin typeface="Nimbus Sans"/>
                <a:ea typeface="Nimbus Sans"/>
                <a:cs typeface="Nimbus Sans"/>
              </a:defRPr>
            </a:defPPr>
          </a:lstStyle>
          <a:p>
            <a:pPr>
              <a:defRPr sz="3900" b="1">
                <a:solidFill>
                  <a:srgbClr val="183D52"/>
                </a:solidFill>
                <a:latin typeface="Nimbus Sans"/>
                <a:ea typeface="Nimbus Sans"/>
                <a:cs typeface="Nimbus Sans"/>
              </a:defRPr>
            </a:pPr>
            <a:r>
              <a:rPr sz="3900" b="1" dirty="0">
                <a:solidFill>
                  <a:srgbClr val="183D52"/>
                </a:solidFill>
                <a:latin typeface="Nimbus Sans"/>
                <a:ea typeface="Nimbus Sans"/>
                <a:cs typeface="Nimbus Sans"/>
              </a:rPr>
              <a:t>Metode </a:t>
            </a:r>
            <a:r>
              <a:rPr lang="en-US" sz="3900" b="1" dirty="0" err="1">
                <a:solidFill>
                  <a:srgbClr val="183D52"/>
                </a:solidFill>
                <a:latin typeface="Nimbus Sans"/>
                <a:ea typeface="Nimbus Sans"/>
                <a:cs typeface="Nimbus Sans"/>
              </a:rPr>
              <a:t>K</a:t>
            </a:r>
            <a:r>
              <a:rPr sz="3900" b="1" dirty="0" err="1">
                <a:solidFill>
                  <a:srgbClr val="183D52"/>
                </a:solidFill>
                <a:latin typeface="Nimbus Sans"/>
                <a:ea typeface="Nimbus Sans"/>
                <a:cs typeface="Nimbus Sans"/>
              </a:rPr>
              <a:t>erja</a:t>
            </a:r>
            <a:r>
              <a:rPr sz="3900" b="1" dirty="0">
                <a:solidFill>
                  <a:srgbClr val="183D52"/>
                </a:solidFill>
                <a:latin typeface="Nimbus Sans"/>
                <a:ea typeface="Nimbus Sans"/>
                <a:cs typeface="Nimbus Sans"/>
              </a:rPr>
              <a:t> BDP</a:t>
            </a:r>
          </a:p>
        </p:txBody>
      </p:sp>
      <p:sp>
        <p:nvSpPr>
          <p:cNvPr id="2" name="Owner dan BDP menyepakati keputusan pada setiap tahap">
            <a:extLst>
              <a:ext uri="{FF2B5EF4-FFF2-40B4-BE49-F238E27FC236}">
                <a16:creationId xmlns:a16="http://schemas.microsoft.com/office/drawing/2014/main" id="{97007148-B05E-48FC-8E03-162D06E90BF9}"/>
              </a:ext>
            </a:extLst>
          </p:cNvPr>
          <p:cNvSpPr>
            <a:spLocks noGrp="1"/>
          </p:cNvSpPr>
          <p:nvPr/>
        </p:nvSpPr>
        <p:spPr>
          <a:xfrm>
            <a:off x="723900" y="1809750"/>
            <a:ext cx="12001500" cy="790575"/>
          </a:xfrm>
          <a:prstGeom prst="rect">
            <a:avLst/>
          </a:prstGeom>
          <a:noFill/>
          <a:ln w="0">
            <a:noFill/>
          </a:ln>
        </p:spPr>
        <p:txBody>
          <a:bodyPr lIns="0" tIns="0" rIns="0" bIns="0">
            <a:noAutofit/>
          </a:bodyPr>
          <a:lstStyle>
            <a:defPPr>
              <a:defRPr sz="2100" b="0">
                <a:solidFill>
                  <a:srgbClr val="687D87"/>
                </a:solidFill>
                <a:latin typeface="Nimbus Sans"/>
                <a:ea typeface="Nimbus Sans"/>
                <a:cs typeface="Nimbus Sans"/>
              </a:defRPr>
            </a:defPPr>
          </a:lstStyle>
          <a:p>
            <a:pPr>
              <a:defRPr sz="2100" b="0">
                <a:solidFill>
                  <a:srgbClr val="687D87"/>
                </a:solidFill>
                <a:latin typeface="Nimbus Sans"/>
                <a:ea typeface="Nimbus Sans"/>
                <a:cs typeface="Nimbus Sans"/>
              </a:defRPr>
            </a:pPr>
            <a:r>
              <a:rPr sz="2100" b="0">
                <a:solidFill>
                  <a:srgbClr val="687D87"/>
                </a:solidFill>
                <a:latin typeface="Nimbus Sans"/>
                <a:ea typeface="Nimbus Sans"/>
                <a:cs typeface="Nimbus Sans"/>
              </a:rPr>
              <a:t>Owner dan BDP menyepakati keputusan pada setiap tahap</a:t>
            </a:r>
          </a:p>
        </p:txBody>
      </p:sp>
      <p:sp>
        <p:nvSpPr>
          <p:cNvPr id="3" name="BUSINESS DEVELOPMENT PARTNER">
            <a:extLst>
              <a:ext uri="{FF2B5EF4-FFF2-40B4-BE49-F238E27FC236}">
                <a16:creationId xmlns:a16="http://schemas.microsoft.com/office/drawing/2014/main" id="{DDBCE8DA-8417-409D-97F1-5C09904D28F9}"/>
              </a:ext>
            </a:extLst>
          </p:cNvPr>
          <p:cNvSpPr>
            <a:spLocks noGrp="1"/>
          </p:cNvSpPr>
          <p:nvPr/>
        </p:nvSpPr>
        <p:spPr>
          <a:xfrm>
            <a:off x="723900" y="7153275"/>
            <a:ext cx="1057275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BUSINESS DEVELOPMENT PARTNER</a:t>
            </a:r>
          </a:p>
        </p:txBody>
      </p:sp>
      <p:sp>
        <p:nvSpPr>
          <p:cNvPr id="4" name="06">
            <a:extLst>
              <a:ext uri="{FF2B5EF4-FFF2-40B4-BE49-F238E27FC236}">
                <a16:creationId xmlns:a16="http://schemas.microsoft.com/office/drawing/2014/main" id="{A6706C21-C9B7-4C21-8931-C73DF995DD81}"/>
              </a:ext>
            </a:extLst>
          </p:cNvPr>
          <p:cNvSpPr>
            <a:spLocks noGrp="1"/>
          </p:cNvSpPr>
          <p:nvPr/>
        </p:nvSpPr>
        <p:spPr>
          <a:xfrm>
            <a:off x="12458700" y="7153275"/>
            <a:ext cx="57150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06</a:t>
            </a:r>
          </a:p>
        </p:txBody>
      </p:sp>
      <p:sp>
        <p:nvSpPr>
          <p:cNvPr id="5" name="01">
            <a:extLst>
              <a:ext uri="{FF2B5EF4-FFF2-40B4-BE49-F238E27FC236}">
                <a16:creationId xmlns:a16="http://schemas.microsoft.com/office/drawing/2014/main" id="{37A33B3A-0D75-42FA-BE8D-5D72A1E75BAA}"/>
              </a:ext>
            </a:extLst>
          </p:cNvPr>
          <p:cNvSpPr>
            <a:spLocks noGrp="1"/>
          </p:cNvSpPr>
          <p:nvPr/>
        </p:nvSpPr>
        <p:spPr>
          <a:xfrm>
            <a:off x="723900" y="2828925"/>
            <a:ext cx="904875" cy="619125"/>
          </a:xfrm>
          <a:prstGeom prst="rect">
            <a:avLst/>
          </a:prstGeom>
          <a:noFill/>
          <a:ln w="0">
            <a:noFill/>
          </a:ln>
        </p:spPr>
        <p:txBody>
          <a:bodyPr lIns="0" tIns="0" rIns="0" bIns="0">
            <a:noAutofit/>
          </a:bodyPr>
          <a:lstStyle>
            <a:defPPr>
              <a:defRPr sz="3150" b="1">
                <a:solidFill>
                  <a:srgbClr val="246E91"/>
                </a:solidFill>
                <a:latin typeface="Nimbus Sans"/>
                <a:ea typeface="Nimbus Sans"/>
                <a:cs typeface="Nimbus Sans"/>
              </a:defRPr>
            </a:defPPr>
          </a:lstStyle>
          <a:p>
            <a:pPr>
              <a:defRPr sz="3150" b="1">
                <a:solidFill>
                  <a:srgbClr val="246E91"/>
                </a:solidFill>
                <a:latin typeface="Nimbus Sans"/>
                <a:ea typeface="Nimbus Sans"/>
                <a:cs typeface="Nimbus Sans"/>
              </a:defRPr>
            </a:pPr>
            <a:r>
              <a:rPr sz="3150" b="1">
                <a:solidFill>
                  <a:srgbClr val="246E91"/>
                </a:solidFill>
                <a:latin typeface="Nimbus Sans"/>
                <a:ea typeface="Nimbus Sans"/>
                <a:cs typeface="Nimbus Sans"/>
              </a:rPr>
              <a:t>01</a:t>
            </a:r>
          </a:p>
        </p:txBody>
      </p:sp>
      <p:sp>
        <p:nvSpPr>
          <p:cNvPr id="6" name="Discover">
            <a:extLst>
              <a:ext uri="{FF2B5EF4-FFF2-40B4-BE49-F238E27FC236}">
                <a16:creationId xmlns:a16="http://schemas.microsoft.com/office/drawing/2014/main" id="{F4D07510-7076-4D07-B709-674A587A6996}"/>
              </a:ext>
            </a:extLst>
          </p:cNvPr>
          <p:cNvSpPr>
            <a:spLocks noGrp="1"/>
          </p:cNvSpPr>
          <p:nvPr/>
        </p:nvSpPr>
        <p:spPr>
          <a:xfrm>
            <a:off x="1952625" y="2828925"/>
            <a:ext cx="3543300" cy="628650"/>
          </a:xfrm>
          <a:prstGeom prst="rect">
            <a:avLst/>
          </a:prstGeom>
          <a:noFill/>
          <a:ln w="0">
            <a:noFill/>
          </a:ln>
        </p:spPr>
        <p:txBody>
          <a:bodyPr lIns="0" tIns="0" rIns="0" bIns="0">
            <a:noAutofit/>
          </a:bodyPr>
          <a:lstStyle>
            <a:defPPr>
              <a:defRPr sz="2550" b="1">
                <a:solidFill>
                  <a:srgbClr val="183D52"/>
                </a:solidFill>
                <a:latin typeface="Nimbus Sans"/>
                <a:ea typeface="Nimbus Sans"/>
                <a:cs typeface="Nimbus Sans"/>
              </a:defRPr>
            </a:defPPr>
          </a:lstStyle>
          <a:p>
            <a:pPr>
              <a:defRPr sz="2550" b="1">
                <a:solidFill>
                  <a:srgbClr val="183D52"/>
                </a:solidFill>
                <a:latin typeface="Nimbus Sans"/>
                <a:ea typeface="Nimbus Sans"/>
                <a:cs typeface="Nimbus Sans"/>
              </a:defRPr>
            </a:pPr>
            <a:r>
              <a:rPr sz="2550" b="1">
                <a:solidFill>
                  <a:srgbClr val="183D52"/>
                </a:solidFill>
                <a:latin typeface="Nimbus Sans"/>
                <a:ea typeface="Nimbus Sans"/>
                <a:cs typeface="Nimbus Sans"/>
              </a:rPr>
              <a:t>Discover</a:t>
            </a:r>
          </a:p>
        </p:txBody>
      </p:sp>
      <p:sp>
        <p:nvSpPr>
          <p:cNvPr id="7" name="Memahami masalah, kebutuhan owner dan data pendukung.">
            <a:extLst>
              <a:ext uri="{FF2B5EF4-FFF2-40B4-BE49-F238E27FC236}">
                <a16:creationId xmlns:a16="http://schemas.microsoft.com/office/drawing/2014/main" id="{6E213464-A33E-45FA-9B3B-BF361880573A}"/>
              </a:ext>
            </a:extLst>
          </p:cNvPr>
          <p:cNvSpPr>
            <a:spLocks noGrp="1"/>
          </p:cNvSpPr>
          <p:nvPr/>
        </p:nvSpPr>
        <p:spPr>
          <a:xfrm>
            <a:off x="6105525" y="2828925"/>
            <a:ext cx="6877050"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Memahami masalah, kebutuhan owner dan data pendukung.</a:t>
            </a:r>
          </a:p>
        </p:txBody>
      </p:sp>
      <p:sp>
        <p:nvSpPr>
          <p:cNvPr id="8" name="02">
            <a:extLst>
              <a:ext uri="{FF2B5EF4-FFF2-40B4-BE49-F238E27FC236}">
                <a16:creationId xmlns:a16="http://schemas.microsoft.com/office/drawing/2014/main" id="{9EE75325-C701-47D3-B0E6-B7BB30B45E8B}"/>
              </a:ext>
            </a:extLst>
          </p:cNvPr>
          <p:cNvSpPr>
            <a:spLocks noGrp="1"/>
          </p:cNvSpPr>
          <p:nvPr/>
        </p:nvSpPr>
        <p:spPr>
          <a:xfrm>
            <a:off x="723900" y="3819525"/>
            <a:ext cx="904875" cy="619125"/>
          </a:xfrm>
          <a:prstGeom prst="rect">
            <a:avLst/>
          </a:prstGeom>
          <a:noFill/>
          <a:ln w="0">
            <a:noFill/>
          </a:ln>
        </p:spPr>
        <p:txBody>
          <a:bodyPr lIns="0" tIns="0" rIns="0" bIns="0">
            <a:noAutofit/>
          </a:bodyPr>
          <a:lstStyle>
            <a:defPPr>
              <a:defRPr sz="3150" b="1">
                <a:solidFill>
                  <a:srgbClr val="246E91"/>
                </a:solidFill>
                <a:latin typeface="Nimbus Sans"/>
                <a:ea typeface="Nimbus Sans"/>
                <a:cs typeface="Nimbus Sans"/>
              </a:defRPr>
            </a:defPPr>
          </a:lstStyle>
          <a:p>
            <a:pPr>
              <a:defRPr sz="3150" b="1">
                <a:solidFill>
                  <a:srgbClr val="246E91"/>
                </a:solidFill>
                <a:latin typeface="Nimbus Sans"/>
                <a:ea typeface="Nimbus Sans"/>
                <a:cs typeface="Nimbus Sans"/>
              </a:defRPr>
            </a:pPr>
            <a:r>
              <a:rPr sz="3150" b="1">
                <a:solidFill>
                  <a:srgbClr val="246E91"/>
                </a:solidFill>
                <a:latin typeface="Nimbus Sans"/>
                <a:ea typeface="Nimbus Sans"/>
                <a:cs typeface="Nimbus Sans"/>
              </a:rPr>
              <a:t>02</a:t>
            </a:r>
          </a:p>
        </p:txBody>
      </p:sp>
      <p:sp>
        <p:nvSpPr>
          <p:cNvPr id="9" name="Design">
            <a:extLst>
              <a:ext uri="{FF2B5EF4-FFF2-40B4-BE49-F238E27FC236}">
                <a16:creationId xmlns:a16="http://schemas.microsoft.com/office/drawing/2014/main" id="{6F54EDE8-5430-458A-9C46-16789157693F}"/>
              </a:ext>
            </a:extLst>
          </p:cNvPr>
          <p:cNvSpPr>
            <a:spLocks noGrp="1"/>
          </p:cNvSpPr>
          <p:nvPr/>
        </p:nvSpPr>
        <p:spPr>
          <a:xfrm>
            <a:off x="1952625" y="3819525"/>
            <a:ext cx="3543300" cy="628650"/>
          </a:xfrm>
          <a:prstGeom prst="rect">
            <a:avLst/>
          </a:prstGeom>
          <a:noFill/>
          <a:ln w="0">
            <a:noFill/>
          </a:ln>
        </p:spPr>
        <p:txBody>
          <a:bodyPr lIns="0" tIns="0" rIns="0" bIns="0">
            <a:noAutofit/>
          </a:bodyPr>
          <a:lstStyle>
            <a:defPPr>
              <a:defRPr sz="2550" b="1">
                <a:solidFill>
                  <a:srgbClr val="183D52"/>
                </a:solidFill>
                <a:latin typeface="Nimbus Sans"/>
                <a:ea typeface="Nimbus Sans"/>
                <a:cs typeface="Nimbus Sans"/>
              </a:defRPr>
            </a:defPPr>
          </a:lstStyle>
          <a:p>
            <a:pPr>
              <a:defRPr sz="2550" b="1">
                <a:solidFill>
                  <a:srgbClr val="183D52"/>
                </a:solidFill>
                <a:latin typeface="Nimbus Sans"/>
                <a:ea typeface="Nimbus Sans"/>
                <a:cs typeface="Nimbus Sans"/>
              </a:defRPr>
            </a:pPr>
            <a:r>
              <a:rPr sz="2550" b="1">
                <a:solidFill>
                  <a:srgbClr val="183D52"/>
                </a:solidFill>
                <a:latin typeface="Nimbus Sans"/>
                <a:ea typeface="Nimbus Sans"/>
                <a:cs typeface="Nimbus Sans"/>
              </a:rPr>
              <a:t>Design</a:t>
            </a:r>
          </a:p>
        </p:txBody>
      </p:sp>
      <p:sp>
        <p:nvSpPr>
          <p:cNvPr id="10" name="Menyusun pilihan, prioritas dan rencana yang dapat dija">
            <a:extLst>
              <a:ext uri="{FF2B5EF4-FFF2-40B4-BE49-F238E27FC236}">
                <a16:creationId xmlns:a16="http://schemas.microsoft.com/office/drawing/2014/main" id="{90B7DB1C-E41E-4CF1-9C01-909B98D5F506}"/>
              </a:ext>
            </a:extLst>
          </p:cNvPr>
          <p:cNvSpPr>
            <a:spLocks noGrp="1"/>
          </p:cNvSpPr>
          <p:nvPr/>
        </p:nvSpPr>
        <p:spPr>
          <a:xfrm>
            <a:off x="6105525" y="3819525"/>
            <a:ext cx="6877050"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Menyusun pilihan, prioritas dan rencana yang dapat dijalankan.</a:t>
            </a:r>
          </a:p>
        </p:txBody>
      </p:sp>
      <p:sp>
        <p:nvSpPr>
          <p:cNvPr id="11" name="03">
            <a:extLst>
              <a:ext uri="{FF2B5EF4-FFF2-40B4-BE49-F238E27FC236}">
                <a16:creationId xmlns:a16="http://schemas.microsoft.com/office/drawing/2014/main" id="{D18B9EA3-B51D-41DD-8142-989F29E3E875}"/>
              </a:ext>
            </a:extLst>
          </p:cNvPr>
          <p:cNvSpPr>
            <a:spLocks noGrp="1"/>
          </p:cNvSpPr>
          <p:nvPr/>
        </p:nvSpPr>
        <p:spPr>
          <a:xfrm>
            <a:off x="723900" y="4810125"/>
            <a:ext cx="904875" cy="619125"/>
          </a:xfrm>
          <a:prstGeom prst="rect">
            <a:avLst/>
          </a:prstGeom>
          <a:noFill/>
          <a:ln w="0">
            <a:noFill/>
          </a:ln>
        </p:spPr>
        <p:txBody>
          <a:bodyPr lIns="0" tIns="0" rIns="0" bIns="0">
            <a:noAutofit/>
          </a:bodyPr>
          <a:lstStyle>
            <a:defPPr>
              <a:defRPr sz="3150" b="1">
                <a:solidFill>
                  <a:srgbClr val="246E91"/>
                </a:solidFill>
                <a:latin typeface="Nimbus Sans"/>
                <a:ea typeface="Nimbus Sans"/>
                <a:cs typeface="Nimbus Sans"/>
              </a:defRPr>
            </a:defPPr>
          </a:lstStyle>
          <a:p>
            <a:pPr>
              <a:defRPr sz="3150" b="1">
                <a:solidFill>
                  <a:srgbClr val="246E91"/>
                </a:solidFill>
                <a:latin typeface="Nimbus Sans"/>
                <a:ea typeface="Nimbus Sans"/>
                <a:cs typeface="Nimbus Sans"/>
              </a:defRPr>
            </a:pPr>
            <a:r>
              <a:rPr sz="3150" b="1">
                <a:solidFill>
                  <a:srgbClr val="246E91"/>
                </a:solidFill>
                <a:latin typeface="Nimbus Sans"/>
                <a:ea typeface="Nimbus Sans"/>
                <a:cs typeface="Nimbus Sans"/>
              </a:rPr>
              <a:t>03</a:t>
            </a:r>
          </a:p>
        </p:txBody>
      </p:sp>
      <p:sp>
        <p:nvSpPr>
          <p:cNvPr id="12" name="Build">
            <a:extLst>
              <a:ext uri="{FF2B5EF4-FFF2-40B4-BE49-F238E27FC236}">
                <a16:creationId xmlns:a16="http://schemas.microsoft.com/office/drawing/2014/main" id="{51F41091-04B8-4C18-A412-41B8AFFD1E86}"/>
              </a:ext>
            </a:extLst>
          </p:cNvPr>
          <p:cNvSpPr>
            <a:spLocks noGrp="1"/>
          </p:cNvSpPr>
          <p:nvPr/>
        </p:nvSpPr>
        <p:spPr>
          <a:xfrm>
            <a:off x="1952625" y="4810125"/>
            <a:ext cx="3543300" cy="628650"/>
          </a:xfrm>
          <a:prstGeom prst="rect">
            <a:avLst/>
          </a:prstGeom>
          <a:noFill/>
          <a:ln w="0">
            <a:noFill/>
          </a:ln>
        </p:spPr>
        <p:txBody>
          <a:bodyPr lIns="0" tIns="0" rIns="0" bIns="0">
            <a:noAutofit/>
          </a:bodyPr>
          <a:lstStyle>
            <a:defPPr>
              <a:defRPr sz="2550" b="1">
                <a:solidFill>
                  <a:srgbClr val="183D52"/>
                </a:solidFill>
                <a:latin typeface="Nimbus Sans"/>
                <a:ea typeface="Nimbus Sans"/>
                <a:cs typeface="Nimbus Sans"/>
              </a:defRPr>
            </a:defPPr>
          </a:lstStyle>
          <a:p>
            <a:pPr>
              <a:defRPr sz="2550" b="1">
                <a:solidFill>
                  <a:srgbClr val="183D52"/>
                </a:solidFill>
                <a:latin typeface="Nimbus Sans"/>
                <a:ea typeface="Nimbus Sans"/>
                <a:cs typeface="Nimbus Sans"/>
              </a:defRPr>
            </a:pPr>
            <a:r>
              <a:rPr sz="2550" b="1">
                <a:solidFill>
                  <a:srgbClr val="183D52"/>
                </a:solidFill>
                <a:latin typeface="Nimbus Sans"/>
                <a:ea typeface="Nimbus Sans"/>
                <a:cs typeface="Nimbus Sans"/>
              </a:rPr>
              <a:t>Build</a:t>
            </a:r>
          </a:p>
        </p:txBody>
      </p:sp>
      <p:sp>
        <p:nvSpPr>
          <p:cNvPr id="13" name="Menyiapkan penawaran, tools atau proses sesuai lingkup.">
            <a:extLst>
              <a:ext uri="{FF2B5EF4-FFF2-40B4-BE49-F238E27FC236}">
                <a16:creationId xmlns:a16="http://schemas.microsoft.com/office/drawing/2014/main" id="{392539A2-7F1F-408B-9CB5-3B828D65519E}"/>
              </a:ext>
            </a:extLst>
          </p:cNvPr>
          <p:cNvSpPr>
            <a:spLocks noGrp="1"/>
          </p:cNvSpPr>
          <p:nvPr/>
        </p:nvSpPr>
        <p:spPr>
          <a:xfrm>
            <a:off x="6105525" y="4810125"/>
            <a:ext cx="6877050"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Menyiapkan penawaran, tools atau proses sesuai lingkup.</a:t>
            </a:r>
          </a:p>
        </p:txBody>
      </p:sp>
      <p:sp>
        <p:nvSpPr>
          <p:cNvPr id="14" name="04">
            <a:extLst>
              <a:ext uri="{FF2B5EF4-FFF2-40B4-BE49-F238E27FC236}">
                <a16:creationId xmlns:a16="http://schemas.microsoft.com/office/drawing/2014/main" id="{FB6103A8-C467-4C85-BA2D-1457D0B645ED}"/>
              </a:ext>
            </a:extLst>
          </p:cNvPr>
          <p:cNvSpPr>
            <a:spLocks noGrp="1"/>
          </p:cNvSpPr>
          <p:nvPr/>
        </p:nvSpPr>
        <p:spPr>
          <a:xfrm>
            <a:off x="723900" y="5800725"/>
            <a:ext cx="904875" cy="619125"/>
          </a:xfrm>
          <a:prstGeom prst="rect">
            <a:avLst/>
          </a:prstGeom>
          <a:noFill/>
          <a:ln w="0">
            <a:noFill/>
          </a:ln>
        </p:spPr>
        <p:txBody>
          <a:bodyPr lIns="0" tIns="0" rIns="0" bIns="0">
            <a:noAutofit/>
          </a:bodyPr>
          <a:lstStyle>
            <a:defPPr>
              <a:defRPr sz="3150" b="1">
                <a:solidFill>
                  <a:srgbClr val="246E91"/>
                </a:solidFill>
                <a:latin typeface="Nimbus Sans"/>
                <a:ea typeface="Nimbus Sans"/>
                <a:cs typeface="Nimbus Sans"/>
              </a:defRPr>
            </a:defPPr>
          </a:lstStyle>
          <a:p>
            <a:pPr>
              <a:defRPr sz="3150" b="1">
                <a:solidFill>
                  <a:srgbClr val="246E91"/>
                </a:solidFill>
                <a:latin typeface="Nimbus Sans"/>
                <a:ea typeface="Nimbus Sans"/>
                <a:cs typeface="Nimbus Sans"/>
              </a:defRPr>
            </a:pPr>
            <a:r>
              <a:rPr sz="3150" b="1">
                <a:solidFill>
                  <a:srgbClr val="246E91"/>
                </a:solidFill>
                <a:latin typeface="Nimbus Sans"/>
                <a:ea typeface="Nimbus Sans"/>
                <a:cs typeface="Nimbus Sans"/>
              </a:rPr>
              <a:t>04</a:t>
            </a:r>
          </a:p>
        </p:txBody>
      </p:sp>
      <p:sp>
        <p:nvSpPr>
          <p:cNvPr id="15" name="Grow">
            <a:extLst>
              <a:ext uri="{FF2B5EF4-FFF2-40B4-BE49-F238E27FC236}">
                <a16:creationId xmlns:a16="http://schemas.microsoft.com/office/drawing/2014/main" id="{22159AFE-33EA-407C-8BC8-AA83A36CFE0C}"/>
              </a:ext>
            </a:extLst>
          </p:cNvPr>
          <p:cNvSpPr>
            <a:spLocks noGrp="1"/>
          </p:cNvSpPr>
          <p:nvPr/>
        </p:nvSpPr>
        <p:spPr>
          <a:xfrm>
            <a:off x="1952625" y="5800725"/>
            <a:ext cx="3543300" cy="628650"/>
          </a:xfrm>
          <a:prstGeom prst="rect">
            <a:avLst/>
          </a:prstGeom>
          <a:noFill/>
          <a:ln w="0">
            <a:noFill/>
          </a:ln>
        </p:spPr>
        <p:txBody>
          <a:bodyPr lIns="0" tIns="0" rIns="0" bIns="0">
            <a:noAutofit/>
          </a:bodyPr>
          <a:lstStyle>
            <a:defPPr>
              <a:defRPr sz="2550" b="1">
                <a:solidFill>
                  <a:srgbClr val="183D52"/>
                </a:solidFill>
                <a:latin typeface="Nimbus Sans"/>
                <a:ea typeface="Nimbus Sans"/>
                <a:cs typeface="Nimbus Sans"/>
              </a:defRPr>
            </a:defPPr>
          </a:lstStyle>
          <a:p>
            <a:pPr>
              <a:defRPr sz="2550" b="1">
                <a:solidFill>
                  <a:srgbClr val="183D52"/>
                </a:solidFill>
                <a:latin typeface="Nimbus Sans"/>
                <a:ea typeface="Nimbus Sans"/>
                <a:cs typeface="Nimbus Sans"/>
              </a:defRPr>
            </a:pPr>
            <a:r>
              <a:rPr sz="2550" b="1">
                <a:solidFill>
                  <a:srgbClr val="183D52"/>
                </a:solidFill>
                <a:latin typeface="Nimbus Sans"/>
                <a:ea typeface="Nimbus Sans"/>
                <a:cs typeface="Nimbus Sans"/>
              </a:rPr>
              <a:t>Grow</a:t>
            </a:r>
          </a:p>
        </p:txBody>
      </p:sp>
      <p:sp>
        <p:nvSpPr>
          <p:cNvPr id="16" name="Meninjau hasil, memperbaiki hambatan dan mengembangkan ">
            <a:extLst>
              <a:ext uri="{FF2B5EF4-FFF2-40B4-BE49-F238E27FC236}">
                <a16:creationId xmlns:a16="http://schemas.microsoft.com/office/drawing/2014/main" id="{6D0AFD7A-E298-424D-B735-DF2235314CF7}"/>
              </a:ext>
            </a:extLst>
          </p:cNvPr>
          <p:cNvSpPr>
            <a:spLocks noGrp="1"/>
          </p:cNvSpPr>
          <p:nvPr/>
        </p:nvSpPr>
        <p:spPr>
          <a:xfrm>
            <a:off x="6105525" y="5800725"/>
            <a:ext cx="6877050" cy="866775"/>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a:solidFill>
                  <a:srgbClr val="183D52"/>
                </a:solidFill>
                <a:latin typeface="Nimbus Sans"/>
                <a:ea typeface="Nimbus Sans"/>
                <a:cs typeface="Nimbus Sans"/>
              </a:rPr>
              <a:t>Meninjau hasil, memperbaiki hambatan dan mengembangkan langkah berikutnya.</a:t>
            </a:r>
          </a:p>
        </p:txBody>
      </p:sp>
    </p:spTree>
    <p:extLst>
      <p:ext uri="{BB962C8B-B14F-4D97-AF65-F5344CB8AC3E}">
        <p14:creationId xmlns:p14="http://schemas.microsoft.com/office/powerpoint/2010/main" val="1395860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Hasil kerja yang diterima owner">
            <a:extLst>
              <a:ext uri="{FF2B5EF4-FFF2-40B4-BE49-F238E27FC236}">
                <a16:creationId xmlns:a16="http://schemas.microsoft.com/office/drawing/2014/main" id="{FD2B2782-1120-4502-A5F7-DD4BC0FAA5A4}"/>
              </a:ext>
            </a:extLst>
          </p:cNvPr>
          <p:cNvSpPr>
            <a:spLocks noGrp="1"/>
          </p:cNvSpPr>
          <p:nvPr/>
        </p:nvSpPr>
        <p:spPr>
          <a:xfrm>
            <a:off x="723900" y="695325"/>
            <a:ext cx="12192000" cy="1133475"/>
          </a:xfrm>
          <a:prstGeom prst="rect">
            <a:avLst/>
          </a:prstGeom>
          <a:noFill/>
          <a:ln w="0">
            <a:noFill/>
          </a:ln>
        </p:spPr>
        <p:txBody>
          <a:bodyPr lIns="0" tIns="0" rIns="0" bIns="0">
            <a:noAutofit/>
          </a:bodyPr>
          <a:lstStyle>
            <a:defPPr>
              <a:defRPr sz="3900" b="1">
                <a:solidFill>
                  <a:srgbClr val="183D52"/>
                </a:solidFill>
                <a:latin typeface="Nimbus Sans"/>
                <a:ea typeface="Nimbus Sans"/>
                <a:cs typeface="Nimbus Sans"/>
              </a:defRPr>
            </a:defPPr>
          </a:lstStyle>
          <a:p>
            <a:pPr>
              <a:defRPr sz="3900" b="1">
                <a:solidFill>
                  <a:srgbClr val="183D52"/>
                </a:solidFill>
                <a:latin typeface="Nimbus Sans"/>
                <a:ea typeface="Nimbus Sans"/>
                <a:cs typeface="Nimbus Sans"/>
              </a:defRPr>
            </a:pPr>
            <a:r>
              <a:rPr sz="3900" b="1" dirty="0">
                <a:solidFill>
                  <a:srgbClr val="183D52"/>
                </a:solidFill>
                <a:latin typeface="Nimbus Sans"/>
                <a:ea typeface="Nimbus Sans"/>
                <a:cs typeface="Nimbus Sans"/>
              </a:rPr>
              <a:t>Hasil </a:t>
            </a:r>
            <a:r>
              <a:rPr lang="en-US" sz="3900" b="1" dirty="0" err="1">
                <a:solidFill>
                  <a:srgbClr val="183D52"/>
                </a:solidFill>
                <a:latin typeface="Nimbus Sans"/>
                <a:ea typeface="Nimbus Sans"/>
                <a:cs typeface="Nimbus Sans"/>
              </a:rPr>
              <a:t>K</a:t>
            </a:r>
            <a:r>
              <a:rPr sz="3900" b="1" dirty="0" err="1">
                <a:solidFill>
                  <a:srgbClr val="183D52"/>
                </a:solidFill>
                <a:latin typeface="Nimbus Sans"/>
                <a:ea typeface="Nimbus Sans"/>
                <a:cs typeface="Nimbus Sans"/>
              </a:rPr>
              <a:t>erja</a:t>
            </a:r>
            <a:r>
              <a:rPr sz="3900" b="1" dirty="0">
                <a:solidFill>
                  <a:srgbClr val="183D52"/>
                </a:solidFill>
                <a:latin typeface="Nimbus Sans"/>
                <a:ea typeface="Nimbus Sans"/>
                <a:cs typeface="Nimbus Sans"/>
              </a:rPr>
              <a:t> </a:t>
            </a:r>
            <a:r>
              <a:rPr lang="en-US" sz="3900" b="1" dirty="0">
                <a:solidFill>
                  <a:srgbClr val="183D52"/>
                </a:solidFill>
                <a:latin typeface="Nimbus Sans"/>
                <a:ea typeface="Nimbus Sans"/>
                <a:cs typeface="Nimbus Sans"/>
              </a:rPr>
              <a:t>Y</a:t>
            </a:r>
            <a:r>
              <a:rPr sz="3900" b="1" dirty="0">
                <a:solidFill>
                  <a:srgbClr val="183D52"/>
                </a:solidFill>
                <a:latin typeface="Nimbus Sans"/>
                <a:ea typeface="Nimbus Sans"/>
                <a:cs typeface="Nimbus Sans"/>
              </a:rPr>
              <a:t>ang </a:t>
            </a:r>
            <a:r>
              <a:rPr lang="en-US" sz="3900" b="1" dirty="0" err="1">
                <a:solidFill>
                  <a:srgbClr val="183D52"/>
                </a:solidFill>
                <a:latin typeface="Nimbus Sans"/>
                <a:ea typeface="Nimbus Sans"/>
                <a:cs typeface="Nimbus Sans"/>
              </a:rPr>
              <a:t>D</a:t>
            </a:r>
            <a:r>
              <a:rPr sz="3900" b="1" dirty="0" err="1">
                <a:solidFill>
                  <a:srgbClr val="183D52"/>
                </a:solidFill>
                <a:latin typeface="Nimbus Sans"/>
                <a:ea typeface="Nimbus Sans"/>
                <a:cs typeface="Nimbus Sans"/>
              </a:rPr>
              <a:t>iterima</a:t>
            </a:r>
            <a:r>
              <a:rPr sz="3900" b="1" dirty="0">
                <a:solidFill>
                  <a:srgbClr val="183D52"/>
                </a:solidFill>
                <a:latin typeface="Nimbus Sans"/>
                <a:ea typeface="Nimbus Sans"/>
                <a:cs typeface="Nimbus Sans"/>
              </a:rPr>
              <a:t> </a:t>
            </a:r>
            <a:r>
              <a:rPr lang="en-US" sz="3900" b="1" dirty="0">
                <a:solidFill>
                  <a:srgbClr val="183D52"/>
                </a:solidFill>
                <a:latin typeface="Nimbus Sans"/>
                <a:ea typeface="Nimbus Sans"/>
                <a:cs typeface="Nimbus Sans"/>
              </a:rPr>
              <a:t>O</a:t>
            </a:r>
            <a:r>
              <a:rPr sz="3900" b="1" dirty="0">
                <a:solidFill>
                  <a:srgbClr val="183D52"/>
                </a:solidFill>
                <a:latin typeface="Nimbus Sans"/>
                <a:ea typeface="Nimbus Sans"/>
                <a:cs typeface="Nimbus Sans"/>
              </a:rPr>
              <a:t>wner</a:t>
            </a:r>
          </a:p>
        </p:txBody>
      </p:sp>
      <p:sp>
        <p:nvSpPr>
          <p:cNvPr id="2" name="Output dipilih sesuai lingkup penugasan">
            <a:extLst>
              <a:ext uri="{FF2B5EF4-FFF2-40B4-BE49-F238E27FC236}">
                <a16:creationId xmlns:a16="http://schemas.microsoft.com/office/drawing/2014/main" id="{42B0D9D6-B6F5-4470-A5C8-53BE49D98F7F}"/>
              </a:ext>
            </a:extLst>
          </p:cNvPr>
          <p:cNvSpPr>
            <a:spLocks noGrp="1"/>
          </p:cNvSpPr>
          <p:nvPr/>
        </p:nvSpPr>
        <p:spPr>
          <a:xfrm>
            <a:off x="723900" y="1809750"/>
            <a:ext cx="12001500" cy="790575"/>
          </a:xfrm>
          <a:prstGeom prst="rect">
            <a:avLst/>
          </a:prstGeom>
          <a:noFill/>
          <a:ln w="0">
            <a:noFill/>
          </a:ln>
        </p:spPr>
        <p:txBody>
          <a:bodyPr lIns="0" tIns="0" rIns="0" bIns="0">
            <a:noAutofit/>
          </a:bodyPr>
          <a:lstStyle>
            <a:defPPr>
              <a:defRPr sz="2100" b="0">
                <a:solidFill>
                  <a:srgbClr val="687D87"/>
                </a:solidFill>
                <a:latin typeface="Nimbus Sans"/>
                <a:ea typeface="Nimbus Sans"/>
                <a:cs typeface="Nimbus Sans"/>
              </a:defRPr>
            </a:defPPr>
          </a:lstStyle>
          <a:p>
            <a:pPr>
              <a:defRPr sz="2100" b="0">
                <a:solidFill>
                  <a:srgbClr val="687D87"/>
                </a:solidFill>
                <a:latin typeface="Nimbus Sans"/>
                <a:ea typeface="Nimbus Sans"/>
                <a:cs typeface="Nimbus Sans"/>
              </a:defRPr>
            </a:pPr>
            <a:r>
              <a:rPr sz="2100" b="0">
                <a:solidFill>
                  <a:srgbClr val="687D87"/>
                </a:solidFill>
                <a:latin typeface="Nimbus Sans"/>
                <a:ea typeface="Nimbus Sans"/>
                <a:cs typeface="Nimbus Sans"/>
              </a:rPr>
              <a:t>Output dipilih sesuai lingkup penugasan</a:t>
            </a:r>
          </a:p>
        </p:txBody>
      </p:sp>
      <p:sp>
        <p:nvSpPr>
          <p:cNvPr id="3" name="BUSINESS DEVELOPMENT PARTNER">
            <a:extLst>
              <a:ext uri="{FF2B5EF4-FFF2-40B4-BE49-F238E27FC236}">
                <a16:creationId xmlns:a16="http://schemas.microsoft.com/office/drawing/2014/main" id="{2BCF29C5-A60B-4C24-956D-6D034AAAEB1A}"/>
              </a:ext>
            </a:extLst>
          </p:cNvPr>
          <p:cNvSpPr>
            <a:spLocks noGrp="1"/>
          </p:cNvSpPr>
          <p:nvPr/>
        </p:nvSpPr>
        <p:spPr>
          <a:xfrm>
            <a:off x="723900" y="7153275"/>
            <a:ext cx="1057275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BUSINESS DEVELOPMENT PARTNER</a:t>
            </a:r>
          </a:p>
        </p:txBody>
      </p:sp>
      <p:sp>
        <p:nvSpPr>
          <p:cNvPr id="4" name="07">
            <a:extLst>
              <a:ext uri="{FF2B5EF4-FFF2-40B4-BE49-F238E27FC236}">
                <a16:creationId xmlns:a16="http://schemas.microsoft.com/office/drawing/2014/main" id="{94231DD0-B942-401B-8030-D27AC005EF7E}"/>
              </a:ext>
            </a:extLst>
          </p:cNvPr>
          <p:cNvSpPr>
            <a:spLocks noGrp="1"/>
          </p:cNvSpPr>
          <p:nvPr/>
        </p:nvSpPr>
        <p:spPr>
          <a:xfrm>
            <a:off x="12458700" y="7153275"/>
            <a:ext cx="57150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07</a:t>
            </a:r>
          </a:p>
        </p:txBody>
      </p:sp>
      <p:graphicFrame>
        <p:nvGraphicFramePr>
          <p:cNvPr id="5" name="Table 4">
            <a:extLst>
              <a:ext uri="{FF2B5EF4-FFF2-40B4-BE49-F238E27FC236}">
                <a16:creationId xmlns:a16="http://schemas.microsoft.com/office/drawing/2014/main" id="{39A5843E-8FAC-4118-B72C-0226E21088AF}"/>
              </a:ext>
            </a:extLst>
          </p:cNvPr>
          <p:cNvGraphicFramePr/>
          <p:nvPr/>
        </p:nvGraphicFramePr>
        <p:xfrm>
          <a:off x="723900" y="2809875"/>
          <a:ext cx="12268200" cy="3362324"/>
        </p:xfrm>
        <a:graphic>
          <a:graphicData uri="http://schemas.openxmlformats.org/drawingml/2006/table">
            <a:tbl>
              <a:tblPr/>
              <a:tblGrid>
                <a:gridCol w="3238500">
                  <a:extLst>
                    <a:ext uri="{9D8B030D-6E8A-4147-A177-3AD203B41FA5}">
                      <a16:colId xmlns:a16="http://schemas.microsoft.com/office/drawing/2014/main" val="20000"/>
                    </a:ext>
                  </a:extLst>
                </a:gridCol>
                <a:gridCol w="4638675">
                  <a:extLst>
                    <a:ext uri="{9D8B030D-6E8A-4147-A177-3AD203B41FA5}">
                      <a16:colId xmlns:a16="http://schemas.microsoft.com/office/drawing/2014/main" val="20001"/>
                    </a:ext>
                  </a:extLst>
                </a:gridCol>
                <a:gridCol w="4391025">
                  <a:extLst>
                    <a:ext uri="{9D8B030D-6E8A-4147-A177-3AD203B41FA5}">
                      <a16:colId xmlns:a16="http://schemas.microsoft.com/office/drawing/2014/main" val="20002"/>
                    </a:ext>
                  </a:extLst>
                </a:gridCol>
              </a:tblGrid>
              <a:tr h="840581">
                <a:tc>
                  <a:txBody>
                    <a:bodyPr/>
                    <a:lstStyle/>
                    <a:p>
                      <a:r>
                        <a:rPr sz="2100" b="1">
                          <a:solidFill>
                            <a:srgbClr val="246E91"/>
                          </a:solidFill>
                          <a:latin typeface="Nimbus Sans"/>
                          <a:ea typeface="Nimbus Sans"/>
                          <a:cs typeface="Nimbus Sans"/>
                        </a:rPr>
                        <a:t>Kebutuhan</a:t>
                      </a:r>
                    </a:p>
                  </a:txBody>
                  <a:tcPr marL="152400" marR="152400" marT="76200" marB="57150" anchor="ctr">
                    <a:solidFill>
                      <a:srgbClr val="EDF4F7"/>
                    </a:solidFill>
                  </a:tcPr>
                </a:tc>
                <a:tc>
                  <a:txBody>
                    <a:bodyPr/>
                    <a:lstStyle/>
                    <a:p>
                      <a:r>
                        <a:rPr sz="2100" b="1">
                          <a:solidFill>
                            <a:srgbClr val="246E91"/>
                          </a:solidFill>
                          <a:latin typeface="Nimbus Sans"/>
                          <a:ea typeface="Nimbus Sans"/>
                          <a:cs typeface="Nimbus Sans"/>
                        </a:rPr>
                        <a:t>Hasil kerja</a:t>
                      </a:r>
                    </a:p>
                  </a:txBody>
                  <a:tcPr marL="152400" marR="152400" marT="76200" marB="57150" anchor="ctr">
                    <a:solidFill>
                      <a:srgbClr val="EDF4F7"/>
                    </a:solidFill>
                  </a:tcPr>
                </a:tc>
                <a:tc>
                  <a:txBody>
                    <a:bodyPr/>
                    <a:lstStyle/>
                    <a:p>
                      <a:r>
                        <a:rPr sz="2100" b="1">
                          <a:solidFill>
                            <a:srgbClr val="246E91"/>
                          </a:solidFill>
                          <a:latin typeface="Nimbus Sans"/>
                          <a:ea typeface="Nimbus Sans"/>
                          <a:cs typeface="Nimbus Sans"/>
                        </a:rPr>
                        <a:t>Keputusan yang didukung</a:t>
                      </a:r>
                    </a:p>
                  </a:txBody>
                  <a:tcPr marL="152400" marR="152400" marT="76200" marB="57150" anchor="ctr">
                    <a:solidFill>
                      <a:srgbClr val="EDF4F7"/>
                    </a:solidFill>
                  </a:tcPr>
                </a:tc>
                <a:extLst>
                  <a:ext uri="{0D108BD9-81ED-4DB2-BD59-A6C34878D82A}">
                    <a16:rowId xmlns:a16="http://schemas.microsoft.com/office/drawing/2014/main" val="10000"/>
                  </a:ext>
                </a:extLst>
              </a:tr>
              <a:tr h="840581">
                <a:tc>
                  <a:txBody>
                    <a:bodyPr/>
                    <a:lstStyle/>
                    <a:p>
                      <a:r>
                        <a:rPr sz="2100" b="0">
                          <a:solidFill>
                            <a:srgbClr val="183D52"/>
                          </a:solidFill>
                          <a:latin typeface="Nimbus Sans"/>
                          <a:ea typeface="Nimbus Sans"/>
                          <a:cs typeface="Nimbus Sans"/>
                        </a:rPr>
                        <a:t>Arah pengembangan</a:t>
                      </a:r>
                    </a:p>
                  </a:txBody>
                  <a:tcPr marL="152400" marR="152400" marT="76200" marB="57150" anchor="ctr">
                    <a:solidFill>
                      <a:srgbClr val="FFFFFF"/>
                    </a:solidFill>
                  </a:tcPr>
                </a:tc>
                <a:tc>
                  <a:txBody>
                    <a:bodyPr/>
                    <a:lstStyle/>
                    <a:p>
                      <a:r>
                        <a:rPr sz="2100" b="0">
                          <a:solidFill>
                            <a:srgbClr val="183D52"/>
                          </a:solidFill>
                          <a:latin typeface="Nimbus Sans"/>
                          <a:ea typeface="Nimbus Sans"/>
                          <a:cs typeface="Nimbus Sans"/>
                        </a:rPr>
                        <a:t>Diagnosis dan rencana prioritas</a:t>
                      </a:r>
                    </a:p>
                  </a:txBody>
                  <a:tcPr marL="152400" marR="152400" marT="76200" marB="57150" anchor="ctr">
                    <a:solidFill>
                      <a:srgbClr val="FFFFFF"/>
                    </a:solidFill>
                  </a:tcPr>
                </a:tc>
                <a:tc>
                  <a:txBody>
                    <a:bodyPr/>
                    <a:lstStyle/>
                    <a:p>
                      <a:r>
                        <a:rPr sz="2100" b="0">
                          <a:solidFill>
                            <a:srgbClr val="183D52"/>
                          </a:solidFill>
                          <a:latin typeface="Nimbus Sans"/>
                          <a:ea typeface="Nimbus Sans"/>
                          <a:cs typeface="Nimbus Sans"/>
                        </a:rPr>
                        <a:t>Masalah dan peluang yang didahulukan</a:t>
                      </a:r>
                    </a:p>
                  </a:txBody>
                  <a:tcPr marL="152400" marR="152400" marT="76200" marB="57150" anchor="ctr">
                    <a:solidFill>
                      <a:srgbClr val="FFFFFF"/>
                    </a:solidFill>
                  </a:tcPr>
                </a:tc>
                <a:extLst>
                  <a:ext uri="{0D108BD9-81ED-4DB2-BD59-A6C34878D82A}">
                    <a16:rowId xmlns:a16="http://schemas.microsoft.com/office/drawing/2014/main" val="10001"/>
                  </a:ext>
                </a:extLst>
              </a:tr>
              <a:tr h="840581">
                <a:tc>
                  <a:txBody>
                    <a:bodyPr/>
                    <a:lstStyle/>
                    <a:p>
                      <a:r>
                        <a:rPr sz="2100" b="0">
                          <a:solidFill>
                            <a:srgbClr val="183D52"/>
                          </a:solidFill>
                          <a:latin typeface="Nimbus Sans"/>
                          <a:ea typeface="Nimbus Sans"/>
                          <a:cs typeface="Nimbus Sans"/>
                        </a:rPr>
                        <a:t>Pasar dan penjualan</a:t>
                      </a:r>
                    </a:p>
                  </a:txBody>
                  <a:tcPr marL="152400" marR="152400" marT="76200" marB="57150" anchor="ctr">
                    <a:solidFill>
                      <a:srgbClr val="FFFFFF"/>
                    </a:solidFill>
                  </a:tcPr>
                </a:tc>
                <a:tc>
                  <a:txBody>
                    <a:bodyPr/>
                    <a:lstStyle/>
                    <a:p>
                      <a:r>
                        <a:rPr sz="2100" b="0">
                          <a:solidFill>
                            <a:srgbClr val="183D52"/>
                          </a:solidFill>
                          <a:latin typeface="Nimbus Sans"/>
                          <a:ea typeface="Nimbus Sans"/>
                          <a:cs typeface="Nimbus Sans"/>
                        </a:rPr>
                        <a:t>Peta prospek, paket penawaran dan catatan tindak lanjut</a:t>
                      </a:r>
                    </a:p>
                  </a:txBody>
                  <a:tcPr marL="152400" marR="152400" marT="76200" marB="57150" anchor="ctr">
                    <a:solidFill>
                      <a:srgbClr val="FFFFFF"/>
                    </a:solidFill>
                  </a:tcPr>
                </a:tc>
                <a:tc>
                  <a:txBody>
                    <a:bodyPr/>
                    <a:lstStyle/>
                    <a:p>
                      <a:r>
                        <a:rPr sz="2100" b="0">
                          <a:solidFill>
                            <a:srgbClr val="183D52"/>
                          </a:solidFill>
                          <a:latin typeface="Nimbus Sans"/>
                          <a:ea typeface="Nimbus Sans"/>
                          <a:cs typeface="Nimbus Sans"/>
                        </a:rPr>
                        <a:t>Customer/partner serta pendekatan yang dipilih</a:t>
                      </a:r>
                    </a:p>
                  </a:txBody>
                  <a:tcPr marL="152400" marR="152400" marT="76200" marB="57150" anchor="ctr">
                    <a:solidFill>
                      <a:srgbClr val="FFFFFF"/>
                    </a:solidFill>
                  </a:tcPr>
                </a:tc>
                <a:extLst>
                  <a:ext uri="{0D108BD9-81ED-4DB2-BD59-A6C34878D82A}">
                    <a16:rowId xmlns:a16="http://schemas.microsoft.com/office/drawing/2014/main" val="10002"/>
                  </a:ext>
                </a:extLst>
              </a:tr>
              <a:tr h="840581">
                <a:tc>
                  <a:txBody>
                    <a:bodyPr/>
                    <a:lstStyle/>
                    <a:p>
                      <a:r>
                        <a:rPr sz="2100" b="0">
                          <a:solidFill>
                            <a:srgbClr val="183D52"/>
                          </a:solidFill>
                          <a:latin typeface="Nimbus Sans"/>
                          <a:ea typeface="Nimbus Sans"/>
                          <a:cs typeface="Nimbus Sans"/>
                        </a:rPr>
                        <a:t>Proses dan kontrol</a:t>
                      </a:r>
                    </a:p>
                  </a:txBody>
                  <a:tcPr marL="152400" marR="152400" marT="76200" marB="57150" anchor="ctr">
                    <a:solidFill>
                      <a:srgbClr val="FFFFFF"/>
                    </a:solidFill>
                  </a:tcPr>
                </a:tc>
                <a:tc>
                  <a:txBody>
                    <a:bodyPr/>
                    <a:lstStyle/>
                    <a:p>
                      <a:r>
                        <a:rPr sz="2100" b="0">
                          <a:solidFill>
                            <a:srgbClr val="183D52"/>
                          </a:solidFill>
                          <a:latin typeface="Nimbus Sans"/>
                          <a:ea typeface="Nimbus Sans"/>
                          <a:cs typeface="Nimbus Sans"/>
                        </a:rPr>
                        <a:t>Peta proses, tools kerja dan laporan realisasi</a:t>
                      </a:r>
                    </a:p>
                  </a:txBody>
                  <a:tcPr marL="152400" marR="152400" marT="76200" marB="57150" anchor="ctr">
                    <a:solidFill>
                      <a:srgbClr val="FFFFFF"/>
                    </a:solidFill>
                  </a:tcPr>
                </a:tc>
                <a:tc>
                  <a:txBody>
                    <a:bodyPr/>
                    <a:lstStyle/>
                    <a:p>
                      <a:r>
                        <a:rPr sz="2100" b="0">
                          <a:solidFill>
                            <a:srgbClr val="183D52"/>
                          </a:solidFill>
                          <a:latin typeface="Nimbus Sans"/>
                          <a:ea typeface="Nimbus Sans"/>
                          <a:cs typeface="Nimbus Sans"/>
                        </a:rPr>
                        <a:t>PIC, perbaikan proses dan tindakan koreksi</a:t>
                      </a:r>
                    </a:p>
                  </a:txBody>
                  <a:tcPr marL="152400" marR="152400" marT="76200" marB="57150" anchor="ctr">
                    <a:solidFill>
                      <a:srgbClr val="FFFFFF"/>
                    </a:solidFill>
                  </a:tcPr>
                </a:tc>
                <a:extLst>
                  <a:ext uri="{0D108BD9-81ED-4DB2-BD59-A6C34878D82A}">
                    <a16:rowId xmlns:a16="http://schemas.microsoft.com/office/drawing/2014/main" val="10003"/>
                  </a:ext>
                </a:extLst>
              </a:tr>
            </a:tbl>
          </a:graphicData>
        </a:graphic>
      </p:graphicFrame>
      <p:sp>
        <p:nvSpPr>
          <p:cNvPr id="6" name="Setiap hasil kerja menyebut dasar informasi, PIC dan la">
            <a:extLst>
              <a:ext uri="{FF2B5EF4-FFF2-40B4-BE49-F238E27FC236}">
                <a16:creationId xmlns:a16="http://schemas.microsoft.com/office/drawing/2014/main" id="{98B73BEB-E788-4848-9E9C-2D4850388532}"/>
              </a:ext>
            </a:extLst>
          </p:cNvPr>
          <p:cNvSpPr>
            <a:spLocks noGrp="1"/>
          </p:cNvSpPr>
          <p:nvPr/>
        </p:nvSpPr>
        <p:spPr>
          <a:xfrm>
            <a:off x="723900" y="6505575"/>
            <a:ext cx="11715750" cy="504825"/>
          </a:xfrm>
          <a:prstGeom prst="rect">
            <a:avLst/>
          </a:prstGeom>
          <a:noFill/>
          <a:ln w="0">
            <a:noFill/>
          </a:ln>
        </p:spPr>
        <p:txBody>
          <a:bodyPr lIns="0" tIns="0" rIns="0" bIns="0">
            <a:noAutofit/>
          </a:bodyPr>
          <a:lstStyle>
            <a:defPPr>
              <a:defRPr sz="2100" b="0">
                <a:solidFill>
                  <a:srgbClr val="687D87"/>
                </a:solidFill>
                <a:latin typeface="Nimbus Sans"/>
                <a:ea typeface="Nimbus Sans"/>
                <a:cs typeface="Nimbus Sans"/>
              </a:defRPr>
            </a:defPPr>
          </a:lstStyle>
          <a:p>
            <a:pPr>
              <a:defRPr sz="2100" b="0">
                <a:solidFill>
                  <a:srgbClr val="687D87"/>
                </a:solidFill>
                <a:latin typeface="Nimbus Sans"/>
                <a:ea typeface="Nimbus Sans"/>
                <a:cs typeface="Nimbus Sans"/>
              </a:defRPr>
            </a:pPr>
            <a:r>
              <a:rPr sz="2100" b="0">
                <a:solidFill>
                  <a:srgbClr val="687D87"/>
                </a:solidFill>
                <a:latin typeface="Nimbus Sans"/>
                <a:ea typeface="Nimbus Sans"/>
                <a:cs typeface="Nimbus Sans"/>
              </a:rPr>
              <a:t>Setiap hasil kerja menyebut dasar informasi, PIC dan langkah berikutnya.</a:t>
            </a:r>
          </a:p>
        </p:txBody>
      </p:sp>
    </p:spTree>
    <p:extLst>
      <p:ext uri="{BB962C8B-B14F-4D97-AF65-F5344CB8AC3E}">
        <p14:creationId xmlns:p14="http://schemas.microsoft.com/office/powerpoint/2010/main" val="255783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Bentuk kerja sama">
            <a:extLst>
              <a:ext uri="{FF2B5EF4-FFF2-40B4-BE49-F238E27FC236}">
                <a16:creationId xmlns:a16="http://schemas.microsoft.com/office/drawing/2014/main" id="{9B4270F9-9F09-4995-A588-9E53538BDB18}"/>
              </a:ext>
            </a:extLst>
          </p:cNvPr>
          <p:cNvSpPr>
            <a:spLocks noGrp="1"/>
          </p:cNvSpPr>
          <p:nvPr/>
        </p:nvSpPr>
        <p:spPr>
          <a:xfrm>
            <a:off x="723900" y="695325"/>
            <a:ext cx="12192000" cy="1133475"/>
          </a:xfrm>
          <a:prstGeom prst="rect">
            <a:avLst/>
          </a:prstGeom>
          <a:noFill/>
          <a:ln w="0">
            <a:noFill/>
          </a:ln>
        </p:spPr>
        <p:txBody>
          <a:bodyPr lIns="0" tIns="0" rIns="0" bIns="0">
            <a:noAutofit/>
          </a:bodyPr>
          <a:lstStyle>
            <a:defPPr>
              <a:defRPr sz="3900" b="1">
                <a:solidFill>
                  <a:srgbClr val="183D52"/>
                </a:solidFill>
                <a:latin typeface="Nimbus Sans"/>
                <a:ea typeface="Nimbus Sans"/>
                <a:cs typeface="Nimbus Sans"/>
              </a:defRPr>
            </a:defPPr>
          </a:lstStyle>
          <a:p>
            <a:pPr>
              <a:defRPr sz="3900" b="1">
                <a:solidFill>
                  <a:srgbClr val="183D52"/>
                </a:solidFill>
                <a:latin typeface="Nimbus Sans"/>
                <a:ea typeface="Nimbus Sans"/>
                <a:cs typeface="Nimbus Sans"/>
              </a:defRPr>
            </a:pPr>
            <a:r>
              <a:rPr sz="3900" b="1" dirty="0" err="1">
                <a:solidFill>
                  <a:srgbClr val="183D52"/>
                </a:solidFill>
                <a:latin typeface="Nimbus Sans"/>
                <a:ea typeface="Nimbus Sans"/>
                <a:cs typeface="Nimbus Sans"/>
              </a:rPr>
              <a:t>Bentuk</a:t>
            </a:r>
            <a:r>
              <a:rPr sz="3900" b="1" dirty="0">
                <a:solidFill>
                  <a:srgbClr val="183D52"/>
                </a:solidFill>
                <a:latin typeface="Nimbus Sans"/>
                <a:ea typeface="Nimbus Sans"/>
                <a:cs typeface="Nimbus Sans"/>
              </a:rPr>
              <a:t> </a:t>
            </a:r>
            <a:r>
              <a:rPr lang="en-US" sz="3900" b="1" dirty="0" err="1">
                <a:solidFill>
                  <a:srgbClr val="183D52"/>
                </a:solidFill>
                <a:latin typeface="Nimbus Sans"/>
                <a:ea typeface="Nimbus Sans"/>
                <a:cs typeface="Nimbus Sans"/>
              </a:rPr>
              <a:t>K</a:t>
            </a:r>
            <a:r>
              <a:rPr sz="3900" b="1" dirty="0" err="1">
                <a:solidFill>
                  <a:srgbClr val="183D52"/>
                </a:solidFill>
                <a:latin typeface="Nimbus Sans"/>
                <a:ea typeface="Nimbus Sans"/>
                <a:cs typeface="Nimbus Sans"/>
              </a:rPr>
              <a:t>erja</a:t>
            </a:r>
            <a:r>
              <a:rPr sz="3900" b="1" dirty="0">
                <a:solidFill>
                  <a:srgbClr val="183D52"/>
                </a:solidFill>
                <a:latin typeface="Nimbus Sans"/>
                <a:ea typeface="Nimbus Sans"/>
                <a:cs typeface="Nimbus Sans"/>
              </a:rPr>
              <a:t> </a:t>
            </a:r>
            <a:r>
              <a:rPr lang="en-US" sz="3900" b="1" dirty="0">
                <a:solidFill>
                  <a:srgbClr val="183D52"/>
                </a:solidFill>
                <a:latin typeface="Nimbus Sans"/>
                <a:ea typeface="Nimbus Sans"/>
                <a:cs typeface="Nimbus Sans"/>
              </a:rPr>
              <a:t>S</a:t>
            </a:r>
            <a:r>
              <a:rPr sz="3900" b="1" dirty="0">
                <a:solidFill>
                  <a:srgbClr val="183D52"/>
                </a:solidFill>
                <a:latin typeface="Nimbus Sans"/>
                <a:ea typeface="Nimbus Sans"/>
                <a:cs typeface="Nimbus Sans"/>
              </a:rPr>
              <a:t>ama</a:t>
            </a:r>
          </a:p>
        </p:txBody>
      </p:sp>
      <p:sp>
        <p:nvSpPr>
          <p:cNvPr id="2" name="Lingkup, periode, output dan biaya dituangkan dalam kes">
            <a:extLst>
              <a:ext uri="{FF2B5EF4-FFF2-40B4-BE49-F238E27FC236}">
                <a16:creationId xmlns:a16="http://schemas.microsoft.com/office/drawing/2014/main" id="{1B2E0212-252F-4751-BA34-117B9776A8B6}"/>
              </a:ext>
            </a:extLst>
          </p:cNvPr>
          <p:cNvSpPr>
            <a:spLocks noGrp="1"/>
          </p:cNvSpPr>
          <p:nvPr/>
        </p:nvSpPr>
        <p:spPr>
          <a:xfrm>
            <a:off x="723900" y="1809750"/>
            <a:ext cx="12001500" cy="790575"/>
          </a:xfrm>
          <a:prstGeom prst="rect">
            <a:avLst/>
          </a:prstGeom>
          <a:noFill/>
          <a:ln w="0">
            <a:noFill/>
          </a:ln>
        </p:spPr>
        <p:txBody>
          <a:bodyPr lIns="0" tIns="0" rIns="0" bIns="0">
            <a:noAutofit/>
          </a:bodyPr>
          <a:lstStyle>
            <a:defPPr>
              <a:defRPr sz="2100" b="0">
                <a:solidFill>
                  <a:srgbClr val="687D87"/>
                </a:solidFill>
                <a:latin typeface="Nimbus Sans"/>
                <a:ea typeface="Nimbus Sans"/>
                <a:cs typeface="Nimbus Sans"/>
              </a:defRPr>
            </a:defPPr>
          </a:lstStyle>
          <a:p>
            <a:pPr>
              <a:defRPr sz="2100" b="0">
                <a:solidFill>
                  <a:srgbClr val="687D87"/>
                </a:solidFill>
                <a:latin typeface="Nimbus Sans"/>
                <a:ea typeface="Nimbus Sans"/>
                <a:cs typeface="Nimbus Sans"/>
              </a:defRPr>
            </a:pPr>
            <a:r>
              <a:rPr sz="2100" b="0">
                <a:solidFill>
                  <a:srgbClr val="687D87"/>
                </a:solidFill>
                <a:latin typeface="Nimbus Sans"/>
                <a:ea typeface="Nimbus Sans"/>
                <a:cs typeface="Nimbus Sans"/>
              </a:rPr>
              <a:t>Lingkup, periode, output dan biaya dituangkan dalam kesepakatan</a:t>
            </a:r>
          </a:p>
        </p:txBody>
      </p:sp>
      <p:sp>
        <p:nvSpPr>
          <p:cNvPr id="3" name="BUSINESS DEVELOPMENT PARTNER">
            <a:extLst>
              <a:ext uri="{FF2B5EF4-FFF2-40B4-BE49-F238E27FC236}">
                <a16:creationId xmlns:a16="http://schemas.microsoft.com/office/drawing/2014/main" id="{2C12126D-6CC3-4F83-AF14-7E27660DBB71}"/>
              </a:ext>
            </a:extLst>
          </p:cNvPr>
          <p:cNvSpPr>
            <a:spLocks noGrp="1"/>
          </p:cNvSpPr>
          <p:nvPr/>
        </p:nvSpPr>
        <p:spPr>
          <a:xfrm>
            <a:off x="723900" y="7153275"/>
            <a:ext cx="1057275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BUSINESS DEVELOPMENT PARTNER</a:t>
            </a:r>
          </a:p>
        </p:txBody>
      </p:sp>
      <p:sp>
        <p:nvSpPr>
          <p:cNvPr id="4" name="08">
            <a:extLst>
              <a:ext uri="{FF2B5EF4-FFF2-40B4-BE49-F238E27FC236}">
                <a16:creationId xmlns:a16="http://schemas.microsoft.com/office/drawing/2014/main" id="{3877CBDF-F5A2-4864-8897-C6D62F5F1F64}"/>
              </a:ext>
            </a:extLst>
          </p:cNvPr>
          <p:cNvSpPr>
            <a:spLocks noGrp="1"/>
          </p:cNvSpPr>
          <p:nvPr/>
        </p:nvSpPr>
        <p:spPr>
          <a:xfrm>
            <a:off x="12458700" y="7153275"/>
            <a:ext cx="57150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08</a:t>
            </a:r>
          </a:p>
        </p:txBody>
      </p:sp>
      <p:sp>
        <p:nvSpPr>
          <p:cNvPr id="5" name="Penugasan awal">
            <a:extLst>
              <a:ext uri="{FF2B5EF4-FFF2-40B4-BE49-F238E27FC236}">
                <a16:creationId xmlns:a16="http://schemas.microsoft.com/office/drawing/2014/main" id="{A6D788AB-3508-40F1-B8A4-65C0DAE27ACD}"/>
              </a:ext>
            </a:extLst>
          </p:cNvPr>
          <p:cNvSpPr>
            <a:spLocks noGrp="1"/>
          </p:cNvSpPr>
          <p:nvPr/>
        </p:nvSpPr>
        <p:spPr>
          <a:xfrm>
            <a:off x="723900" y="2819400"/>
            <a:ext cx="4838700" cy="628650"/>
          </a:xfrm>
          <a:prstGeom prst="rect">
            <a:avLst/>
          </a:prstGeom>
          <a:noFill/>
          <a:ln w="0">
            <a:noFill/>
          </a:ln>
        </p:spPr>
        <p:txBody>
          <a:bodyPr lIns="0" tIns="0" rIns="0" bIns="0">
            <a:noAutofit/>
          </a:bodyPr>
          <a:lstStyle>
            <a:defPPr>
              <a:defRPr sz="2700" b="1">
                <a:solidFill>
                  <a:srgbClr val="246E91"/>
                </a:solidFill>
                <a:latin typeface="Nimbus Sans"/>
                <a:ea typeface="Nimbus Sans"/>
                <a:cs typeface="Nimbus Sans"/>
              </a:defRPr>
            </a:defPPr>
          </a:lstStyle>
          <a:p>
            <a:pPr>
              <a:defRPr sz="2700" b="1">
                <a:solidFill>
                  <a:srgbClr val="246E91"/>
                </a:solidFill>
                <a:latin typeface="Nimbus Sans"/>
                <a:ea typeface="Nimbus Sans"/>
                <a:cs typeface="Nimbus Sans"/>
              </a:defRPr>
            </a:pPr>
            <a:r>
              <a:rPr sz="2700" b="1">
                <a:solidFill>
                  <a:srgbClr val="246E91"/>
                </a:solidFill>
                <a:latin typeface="Nimbus Sans"/>
                <a:ea typeface="Nimbus Sans"/>
                <a:cs typeface="Nimbus Sans"/>
              </a:rPr>
              <a:t>Penugasan awal</a:t>
            </a:r>
          </a:p>
        </p:txBody>
      </p:sp>
      <p:sp>
        <p:nvSpPr>
          <p:cNvPr id="6" name="Diagnosis kebutuhan dan penyusunan rencana prioritas us">
            <a:extLst>
              <a:ext uri="{FF2B5EF4-FFF2-40B4-BE49-F238E27FC236}">
                <a16:creationId xmlns:a16="http://schemas.microsoft.com/office/drawing/2014/main" id="{595E4DB9-7E38-4C60-B219-CE3EB0DF309B}"/>
              </a:ext>
            </a:extLst>
          </p:cNvPr>
          <p:cNvSpPr>
            <a:spLocks noGrp="1"/>
          </p:cNvSpPr>
          <p:nvPr/>
        </p:nvSpPr>
        <p:spPr>
          <a:xfrm>
            <a:off x="6105525" y="2819400"/>
            <a:ext cx="6877050" cy="942975"/>
          </a:xfrm>
          <a:prstGeom prst="rect">
            <a:avLst/>
          </a:prstGeom>
          <a:noFill/>
          <a:ln w="0">
            <a:noFill/>
          </a:ln>
        </p:spPr>
        <p:txBody>
          <a:bodyPr lIns="0" tIns="0" rIns="0" bIns="0">
            <a:noAutofit/>
          </a:bodyPr>
          <a:lstStyle>
            <a:defPPr>
              <a:defRPr sz="2325" b="0">
                <a:solidFill>
                  <a:srgbClr val="183D52"/>
                </a:solidFill>
                <a:latin typeface="Nimbus Sans"/>
                <a:ea typeface="Nimbus Sans"/>
                <a:cs typeface="Nimbus Sans"/>
              </a:defRPr>
            </a:defPPr>
          </a:lstStyle>
          <a:p>
            <a:pPr>
              <a:defRPr sz="2325" b="0">
                <a:solidFill>
                  <a:srgbClr val="183D52"/>
                </a:solidFill>
                <a:latin typeface="Nimbus Sans"/>
                <a:ea typeface="Nimbus Sans"/>
                <a:cs typeface="Nimbus Sans"/>
              </a:defRPr>
            </a:pPr>
            <a:r>
              <a:rPr sz="2325" b="0">
                <a:solidFill>
                  <a:srgbClr val="183D52"/>
                </a:solidFill>
                <a:latin typeface="Nimbus Sans"/>
                <a:ea typeface="Nimbus Sans"/>
                <a:cs typeface="Nimbus Sans"/>
              </a:rPr>
              <a:t>Diagnosis kebutuhan dan penyusunan rencana prioritas usaha.</a:t>
            </a:r>
          </a:p>
        </p:txBody>
      </p:sp>
      <p:sp>
        <p:nvSpPr>
          <p:cNvPr id="7" name="Pendampingan pelaksanaan">
            <a:extLst>
              <a:ext uri="{FF2B5EF4-FFF2-40B4-BE49-F238E27FC236}">
                <a16:creationId xmlns:a16="http://schemas.microsoft.com/office/drawing/2014/main" id="{6E4CD886-12E3-44ED-8560-B99143FDF36D}"/>
              </a:ext>
            </a:extLst>
          </p:cNvPr>
          <p:cNvSpPr>
            <a:spLocks noGrp="1"/>
          </p:cNvSpPr>
          <p:nvPr/>
        </p:nvSpPr>
        <p:spPr>
          <a:xfrm>
            <a:off x="723900" y="4152900"/>
            <a:ext cx="5048250" cy="876300"/>
          </a:xfrm>
          <a:prstGeom prst="rect">
            <a:avLst/>
          </a:prstGeom>
          <a:noFill/>
          <a:ln w="0">
            <a:noFill/>
          </a:ln>
        </p:spPr>
        <p:txBody>
          <a:bodyPr lIns="0" tIns="0" rIns="0" bIns="0">
            <a:noAutofit/>
          </a:bodyPr>
          <a:lstStyle>
            <a:defPPr>
              <a:defRPr sz="2700" b="1">
                <a:solidFill>
                  <a:srgbClr val="246E91"/>
                </a:solidFill>
                <a:latin typeface="Nimbus Sans"/>
                <a:ea typeface="Nimbus Sans"/>
                <a:cs typeface="Nimbus Sans"/>
              </a:defRPr>
            </a:defPPr>
          </a:lstStyle>
          <a:p>
            <a:pPr>
              <a:defRPr sz="2700" b="1">
                <a:solidFill>
                  <a:srgbClr val="246E91"/>
                </a:solidFill>
                <a:latin typeface="Nimbus Sans"/>
                <a:ea typeface="Nimbus Sans"/>
                <a:cs typeface="Nimbus Sans"/>
              </a:defRPr>
            </a:pPr>
            <a:r>
              <a:rPr sz="2700" b="1">
                <a:solidFill>
                  <a:srgbClr val="246E91"/>
                </a:solidFill>
                <a:latin typeface="Nimbus Sans"/>
                <a:ea typeface="Nimbus Sans"/>
                <a:cs typeface="Nimbus Sans"/>
              </a:rPr>
              <a:t>Pendampingan pelaksanaan</a:t>
            </a:r>
          </a:p>
        </p:txBody>
      </p:sp>
      <p:sp>
        <p:nvSpPr>
          <p:cNvPr id="8" name="Menjalankan rencana yang dipilih, dengan PIC dan review">
            <a:extLst>
              <a:ext uri="{FF2B5EF4-FFF2-40B4-BE49-F238E27FC236}">
                <a16:creationId xmlns:a16="http://schemas.microsoft.com/office/drawing/2014/main" id="{076B5A0B-55FA-47A7-9550-451035749EA0}"/>
              </a:ext>
            </a:extLst>
          </p:cNvPr>
          <p:cNvSpPr>
            <a:spLocks noGrp="1"/>
          </p:cNvSpPr>
          <p:nvPr/>
        </p:nvSpPr>
        <p:spPr>
          <a:xfrm>
            <a:off x="6105525" y="4152900"/>
            <a:ext cx="6877050" cy="942975"/>
          </a:xfrm>
          <a:prstGeom prst="rect">
            <a:avLst/>
          </a:prstGeom>
          <a:noFill/>
          <a:ln w="0">
            <a:noFill/>
          </a:ln>
        </p:spPr>
        <p:txBody>
          <a:bodyPr lIns="0" tIns="0" rIns="0" bIns="0">
            <a:noAutofit/>
          </a:bodyPr>
          <a:lstStyle>
            <a:defPPr>
              <a:defRPr sz="2325" b="0">
                <a:solidFill>
                  <a:srgbClr val="183D52"/>
                </a:solidFill>
                <a:latin typeface="Nimbus Sans"/>
                <a:ea typeface="Nimbus Sans"/>
                <a:cs typeface="Nimbus Sans"/>
              </a:defRPr>
            </a:defPPr>
          </a:lstStyle>
          <a:p>
            <a:pPr>
              <a:defRPr sz="2325" b="0">
                <a:solidFill>
                  <a:srgbClr val="183D52"/>
                </a:solidFill>
                <a:latin typeface="Nimbus Sans"/>
                <a:ea typeface="Nimbus Sans"/>
                <a:cs typeface="Nimbus Sans"/>
              </a:defRPr>
            </a:pPr>
            <a:r>
              <a:rPr sz="2325" b="0">
                <a:solidFill>
                  <a:srgbClr val="183D52"/>
                </a:solidFill>
                <a:latin typeface="Nimbus Sans"/>
                <a:ea typeface="Nimbus Sans"/>
                <a:cs typeface="Nimbus Sans"/>
              </a:rPr>
              <a:t>Menjalankan rencana yang dipilih, dengan PIC dan review berkala.</a:t>
            </a:r>
          </a:p>
        </p:txBody>
      </p:sp>
      <p:sp>
        <p:nvSpPr>
          <p:cNvPr id="9" name="Penugasan khusus">
            <a:extLst>
              <a:ext uri="{FF2B5EF4-FFF2-40B4-BE49-F238E27FC236}">
                <a16:creationId xmlns:a16="http://schemas.microsoft.com/office/drawing/2014/main" id="{C31C3C27-752B-43A0-9965-DFBFF497DBD8}"/>
              </a:ext>
            </a:extLst>
          </p:cNvPr>
          <p:cNvSpPr>
            <a:spLocks noGrp="1"/>
          </p:cNvSpPr>
          <p:nvPr/>
        </p:nvSpPr>
        <p:spPr>
          <a:xfrm>
            <a:off x="723900" y="5543550"/>
            <a:ext cx="4838700" cy="628650"/>
          </a:xfrm>
          <a:prstGeom prst="rect">
            <a:avLst/>
          </a:prstGeom>
          <a:noFill/>
          <a:ln w="0">
            <a:noFill/>
          </a:ln>
        </p:spPr>
        <p:txBody>
          <a:bodyPr lIns="0" tIns="0" rIns="0" bIns="0">
            <a:noAutofit/>
          </a:bodyPr>
          <a:lstStyle>
            <a:defPPr>
              <a:defRPr sz="2700" b="1">
                <a:solidFill>
                  <a:srgbClr val="246E91"/>
                </a:solidFill>
                <a:latin typeface="Nimbus Sans"/>
                <a:ea typeface="Nimbus Sans"/>
                <a:cs typeface="Nimbus Sans"/>
              </a:defRPr>
            </a:defPPr>
          </a:lstStyle>
          <a:p>
            <a:pPr>
              <a:defRPr sz="2700" b="1">
                <a:solidFill>
                  <a:srgbClr val="246E91"/>
                </a:solidFill>
                <a:latin typeface="Nimbus Sans"/>
                <a:ea typeface="Nimbus Sans"/>
                <a:cs typeface="Nimbus Sans"/>
              </a:defRPr>
            </a:pPr>
            <a:r>
              <a:rPr sz="2700" b="1">
                <a:solidFill>
                  <a:srgbClr val="246E91"/>
                </a:solidFill>
                <a:latin typeface="Nimbus Sans"/>
                <a:ea typeface="Nimbus Sans"/>
                <a:cs typeface="Nimbus Sans"/>
              </a:rPr>
              <a:t>Penugasan khusus</a:t>
            </a:r>
          </a:p>
        </p:txBody>
      </p:sp>
      <p:sp>
        <p:nvSpPr>
          <p:cNvPr id="10" name="Fokus pada satu kebutuhan, seperti pengembangan pasar a">
            <a:extLst>
              <a:ext uri="{FF2B5EF4-FFF2-40B4-BE49-F238E27FC236}">
                <a16:creationId xmlns:a16="http://schemas.microsoft.com/office/drawing/2014/main" id="{5CFF7ED3-EDBB-4EE6-BE2E-24793BE67C61}"/>
              </a:ext>
            </a:extLst>
          </p:cNvPr>
          <p:cNvSpPr>
            <a:spLocks noGrp="1"/>
          </p:cNvSpPr>
          <p:nvPr/>
        </p:nvSpPr>
        <p:spPr>
          <a:xfrm>
            <a:off x="6105525" y="5543550"/>
            <a:ext cx="6877050" cy="1123950"/>
          </a:xfrm>
          <a:prstGeom prst="rect">
            <a:avLst/>
          </a:prstGeom>
          <a:noFill/>
          <a:ln w="0">
            <a:noFill/>
          </a:ln>
        </p:spPr>
        <p:txBody>
          <a:bodyPr lIns="0" tIns="0" rIns="0" bIns="0">
            <a:noAutofit/>
          </a:bodyPr>
          <a:lstStyle>
            <a:defPPr>
              <a:defRPr sz="2325" b="0">
                <a:solidFill>
                  <a:srgbClr val="183D52"/>
                </a:solidFill>
                <a:latin typeface="Nimbus Sans"/>
                <a:ea typeface="Nimbus Sans"/>
                <a:cs typeface="Nimbus Sans"/>
              </a:defRPr>
            </a:defPPr>
          </a:lstStyle>
          <a:p>
            <a:pPr>
              <a:defRPr sz="2325" b="0">
                <a:solidFill>
                  <a:srgbClr val="183D52"/>
                </a:solidFill>
                <a:latin typeface="Nimbus Sans"/>
                <a:ea typeface="Nimbus Sans"/>
                <a:cs typeface="Nimbus Sans"/>
              </a:defRPr>
            </a:pPr>
            <a:r>
              <a:rPr sz="2325" b="0">
                <a:solidFill>
                  <a:srgbClr val="183D52"/>
                </a:solidFill>
                <a:latin typeface="Nimbus Sans"/>
                <a:ea typeface="Nimbus Sans"/>
                <a:cs typeface="Nimbus Sans"/>
              </a:rPr>
              <a:t>Fokus pada satu kebutuhan, seperti pengembangan pasar atau perbaikan kontrol kerja.</a:t>
            </a:r>
          </a:p>
        </p:txBody>
      </p:sp>
    </p:spTree>
    <p:extLst>
      <p:ext uri="{BB962C8B-B14F-4D97-AF65-F5344CB8AC3E}">
        <p14:creationId xmlns:p14="http://schemas.microsoft.com/office/powerpoint/2010/main" val="963006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Peran dan keterlibatan dalam pekerjaan">
            <a:extLst>
              <a:ext uri="{FF2B5EF4-FFF2-40B4-BE49-F238E27FC236}">
                <a16:creationId xmlns:a16="http://schemas.microsoft.com/office/drawing/2014/main" id="{3099AEA3-3EA2-4A4A-BEB7-77A22FA4A3EA}"/>
              </a:ext>
            </a:extLst>
          </p:cNvPr>
          <p:cNvSpPr>
            <a:spLocks noGrp="1"/>
          </p:cNvSpPr>
          <p:nvPr/>
        </p:nvSpPr>
        <p:spPr>
          <a:xfrm>
            <a:off x="723900" y="695325"/>
            <a:ext cx="12192000" cy="1133475"/>
          </a:xfrm>
          <a:prstGeom prst="rect">
            <a:avLst/>
          </a:prstGeom>
          <a:noFill/>
          <a:ln w="0">
            <a:noFill/>
          </a:ln>
        </p:spPr>
        <p:txBody>
          <a:bodyPr lIns="0" tIns="0" rIns="0" bIns="0">
            <a:noAutofit/>
          </a:bodyPr>
          <a:lstStyle>
            <a:defPPr>
              <a:defRPr sz="3900" b="1">
                <a:solidFill>
                  <a:srgbClr val="183D52"/>
                </a:solidFill>
                <a:latin typeface="Nimbus Sans"/>
                <a:ea typeface="Nimbus Sans"/>
                <a:cs typeface="Nimbus Sans"/>
              </a:defRPr>
            </a:defPPr>
          </a:lstStyle>
          <a:p>
            <a:pPr>
              <a:defRPr sz="3900" b="1">
                <a:solidFill>
                  <a:srgbClr val="183D52"/>
                </a:solidFill>
                <a:latin typeface="Nimbus Sans"/>
                <a:ea typeface="Nimbus Sans"/>
                <a:cs typeface="Nimbus Sans"/>
              </a:defRPr>
            </a:pPr>
            <a:r>
              <a:rPr sz="3900" b="1" dirty="0">
                <a:solidFill>
                  <a:srgbClr val="183D52"/>
                </a:solidFill>
                <a:latin typeface="Nimbus Sans"/>
                <a:ea typeface="Nimbus Sans"/>
                <a:cs typeface="Nimbus Sans"/>
              </a:rPr>
              <a:t>Peran </a:t>
            </a:r>
            <a:r>
              <a:rPr lang="en-US" sz="3900" b="1" dirty="0">
                <a:solidFill>
                  <a:srgbClr val="183D52"/>
                </a:solidFill>
                <a:latin typeface="Nimbus Sans"/>
                <a:ea typeface="Nimbus Sans"/>
                <a:cs typeface="Nimbus Sans"/>
              </a:rPr>
              <a:t>&amp;</a:t>
            </a:r>
            <a:r>
              <a:rPr sz="3900" b="1" dirty="0">
                <a:solidFill>
                  <a:srgbClr val="183D52"/>
                </a:solidFill>
                <a:latin typeface="Nimbus Sans"/>
                <a:ea typeface="Nimbus Sans"/>
                <a:cs typeface="Nimbus Sans"/>
              </a:rPr>
              <a:t> </a:t>
            </a:r>
            <a:r>
              <a:rPr lang="en-US" sz="3900" b="1" dirty="0" err="1">
                <a:solidFill>
                  <a:srgbClr val="183D52"/>
                </a:solidFill>
                <a:latin typeface="Nimbus Sans"/>
                <a:ea typeface="Nimbus Sans"/>
                <a:cs typeface="Nimbus Sans"/>
              </a:rPr>
              <a:t>K</a:t>
            </a:r>
            <a:r>
              <a:rPr sz="3900" b="1" dirty="0" err="1">
                <a:solidFill>
                  <a:srgbClr val="183D52"/>
                </a:solidFill>
                <a:latin typeface="Nimbus Sans"/>
                <a:ea typeface="Nimbus Sans"/>
                <a:cs typeface="Nimbus Sans"/>
              </a:rPr>
              <a:t>eterlibatan</a:t>
            </a:r>
            <a:r>
              <a:rPr sz="3900" b="1" dirty="0">
                <a:solidFill>
                  <a:srgbClr val="183D52"/>
                </a:solidFill>
                <a:latin typeface="Nimbus Sans"/>
                <a:ea typeface="Nimbus Sans"/>
                <a:cs typeface="Nimbus Sans"/>
              </a:rPr>
              <a:t> </a:t>
            </a:r>
            <a:r>
              <a:rPr lang="en-US" sz="3900" b="1" dirty="0" err="1">
                <a:solidFill>
                  <a:srgbClr val="183D52"/>
                </a:solidFill>
                <a:latin typeface="Nimbus Sans"/>
                <a:ea typeface="Nimbus Sans"/>
                <a:cs typeface="Nimbus Sans"/>
              </a:rPr>
              <a:t>D</a:t>
            </a:r>
            <a:r>
              <a:rPr sz="3900" b="1" dirty="0" err="1">
                <a:solidFill>
                  <a:srgbClr val="183D52"/>
                </a:solidFill>
                <a:latin typeface="Nimbus Sans"/>
                <a:ea typeface="Nimbus Sans"/>
                <a:cs typeface="Nimbus Sans"/>
              </a:rPr>
              <a:t>alam</a:t>
            </a:r>
            <a:r>
              <a:rPr sz="3900" b="1" dirty="0">
                <a:solidFill>
                  <a:srgbClr val="183D52"/>
                </a:solidFill>
                <a:latin typeface="Nimbus Sans"/>
                <a:ea typeface="Nimbus Sans"/>
                <a:cs typeface="Nimbus Sans"/>
              </a:rPr>
              <a:t> </a:t>
            </a:r>
            <a:r>
              <a:rPr lang="en-US" sz="3900" b="1" dirty="0" err="1">
                <a:solidFill>
                  <a:srgbClr val="183D52"/>
                </a:solidFill>
                <a:latin typeface="Nimbus Sans"/>
                <a:ea typeface="Nimbus Sans"/>
                <a:cs typeface="Nimbus Sans"/>
              </a:rPr>
              <a:t>P</a:t>
            </a:r>
            <a:r>
              <a:rPr sz="3900" b="1" dirty="0" err="1">
                <a:solidFill>
                  <a:srgbClr val="183D52"/>
                </a:solidFill>
                <a:latin typeface="Nimbus Sans"/>
                <a:ea typeface="Nimbus Sans"/>
                <a:cs typeface="Nimbus Sans"/>
              </a:rPr>
              <a:t>ekerjaan</a:t>
            </a:r>
            <a:endParaRPr sz="3900" b="1" dirty="0">
              <a:solidFill>
                <a:srgbClr val="183D52"/>
              </a:solidFill>
              <a:latin typeface="Nimbus Sans"/>
              <a:ea typeface="Nimbus Sans"/>
              <a:cs typeface="Nimbus Sans"/>
            </a:endParaRPr>
          </a:p>
        </p:txBody>
      </p:sp>
      <p:sp>
        <p:nvSpPr>
          <p:cNvPr id="2" name="BUSINESS DEVELOPMENT PARTNER">
            <a:extLst>
              <a:ext uri="{FF2B5EF4-FFF2-40B4-BE49-F238E27FC236}">
                <a16:creationId xmlns:a16="http://schemas.microsoft.com/office/drawing/2014/main" id="{973AFC3A-BD02-4D0B-81E2-8D5E7C47F989}"/>
              </a:ext>
            </a:extLst>
          </p:cNvPr>
          <p:cNvSpPr>
            <a:spLocks noGrp="1"/>
          </p:cNvSpPr>
          <p:nvPr/>
        </p:nvSpPr>
        <p:spPr>
          <a:xfrm>
            <a:off x="723900" y="7153275"/>
            <a:ext cx="1057275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BUSINESS DEVELOPMENT PARTNER</a:t>
            </a:r>
          </a:p>
        </p:txBody>
      </p:sp>
      <p:sp>
        <p:nvSpPr>
          <p:cNvPr id="3" name="09">
            <a:extLst>
              <a:ext uri="{FF2B5EF4-FFF2-40B4-BE49-F238E27FC236}">
                <a16:creationId xmlns:a16="http://schemas.microsoft.com/office/drawing/2014/main" id="{DF186CBD-AD9D-48DD-8873-05F58A4C988B}"/>
              </a:ext>
            </a:extLst>
          </p:cNvPr>
          <p:cNvSpPr>
            <a:spLocks noGrp="1"/>
          </p:cNvSpPr>
          <p:nvPr/>
        </p:nvSpPr>
        <p:spPr>
          <a:xfrm>
            <a:off x="12458700" y="7153275"/>
            <a:ext cx="57150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09</a:t>
            </a:r>
          </a:p>
        </p:txBody>
      </p:sp>
      <p:sp>
        <p:nvSpPr>
          <p:cNvPr id="6" name="BDP">
            <a:extLst>
              <a:ext uri="{FF2B5EF4-FFF2-40B4-BE49-F238E27FC236}">
                <a16:creationId xmlns:a16="http://schemas.microsoft.com/office/drawing/2014/main" id="{E819F95A-EFDF-4953-B3E5-057B2B7FA8E0}"/>
              </a:ext>
            </a:extLst>
          </p:cNvPr>
          <p:cNvSpPr>
            <a:spLocks noGrp="1"/>
          </p:cNvSpPr>
          <p:nvPr/>
        </p:nvSpPr>
        <p:spPr>
          <a:xfrm>
            <a:off x="723900" y="1876425"/>
            <a:ext cx="5829300" cy="523875"/>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dirty="0">
                <a:solidFill>
                  <a:srgbClr val="246E91"/>
                </a:solidFill>
                <a:latin typeface="Nimbus Sans"/>
                <a:ea typeface="Nimbus Sans"/>
                <a:cs typeface="Nimbus Sans"/>
              </a:rPr>
              <a:t>BDP</a:t>
            </a:r>
          </a:p>
        </p:txBody>
      </p:sp>
      <p:sp>
        <p:nvSpPr>
          <p:cNvPr id="7" name="Analisis bisnis, rencana, tools, koordinasi dan evaluas">
            <a:extLst>
              <a:ext uri="{FF2B5EF4-FFF2-40B4-BE49-F238E27FC236}">
                <a16:creationId xmlns:a16="http://schemas.microsoft.com/office/drawing/2014/main" id="{390D039E-28BE-451C-BB04-58118762E462}"/>
              </a:ext>
            </a:extLst>
          </p:cNvPr>
          <p:cNvSpPr>
            <a:spLocks noGrp="1"/>
          </p:cNvSpPr>
          <p:nvPr/>
        </p:nvSpPr>
        <p:spPr>
          <a:xfrm>
            <a:off x="723900" y="2671763"/>
            <a:ext cx="5829300" cy="933450"/>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dirty="0" err="1">
                <a:solidFill>
                  <a:srgbClr val="183D52"/>
                </a:solidFill>
                <a:latin typeface="Nimbus Sans"/>
                <a:ea typeface="Nimbus Sans"/>
                <a:cs typeface="Nimbus Sans"/>
              </a:rPr>
              <a:t>Analisis</a:t>
            </a:r>
            <a:r>
              <a:rPr sz="2250" b="0" dirty="0">
                <a:solidFill>
                  <a:srgbClr val="183D52"/>
                </a:solidFill>
                <a:latin typeface="Nimbus Sans"/>
                <a:ea typeface="Nimbus Sans"/>
                <a:cs typeface="Nimbus Sans"/>
              </a:rPr>
              <a:t> </a:t>
            </a:r>
            <a:r>
              <a:rPr lang="en-US" sz="2250" b="0" dirty="0" err="1">
                <a:solidFill>
                  <a:srgbClr val="183D52"/>
                </a:solidFill>
                <a:latin typeface="Nimbus Sans"/>
                <a:ea typeface="Nimbus Sans"/>
                <a:cs typeface="Nimbus Sans"/>
              </a:rPr>
              <a:t>B</a:t>
            </a:r>
            <a:r>
              <a:rPr sz="2250" b="0" dirty="0" err="1">
                <a:solidFill>
                  <a:srgbClr val="183D52"/>
                </a:solidFill>
                <a:latin typeface="Nimbus Sans"/>
                <a:ea typeface="Nimbus Sans"/>
                <a:cs typeface="Nimbus Sans"/>
              </a:rPr>
              <a:t>isnis</a:t>
            </a:r>
            <a:r>
              <a:rPr sz="2250" b="0" dirty="0">
                <a:solidFill>
                  <a:srgbClr val="183D52"/>
                </a:solidFill>
                <a:latin typeface="Nimbus Sans"/>
                <a:ea typeface="Nimbus Sans"/>
                <a:cs typeface="Nimbus Sans"/>
              </a:rPr>
              <a:t>, </a:t>
            </a:r>
            <a:r>
              <a:rPr lang="en-US" sz="2250" b="0" dirty="0" err="1">
                <a:solidFill>
                  <a:srgbClr val="183D52"/>
                </a:solidFill>
                <a:latin typeface="Nimbus Sans"/>
                <a:ea typeface="Nimbus Sans"/>
                <a:cs typeface="Nimbus Sans"/>
              </a:rPr>
              <a:t>R</a:t>
            </a:r>
            <a:r>
              <a:rPr sz="2250" b="0" dirty="0" err="1">
                <a:solidFill>
                  <a:srgbClr val="183D52"/>
                </a:solidFill>
                <a:latin typeface="Nimbus Sans"/>
                <a:ea typeface="Nimbus Sans"/>
                <a:cs typeface="Nimbus Sans"/>
              </a:rPr>
              <a:t>encana</a:t>
            </a:r>
            <a:r>
              <a:rPr sz="2250" b="0" dirty="0">
                <a:solidFill>
                  <a:srgbClr val="183D52"/>
                </a:solidFill>
                <a:latin typeface="Nimbus Sans"/>
                <a:ea typeface="Nimbus Sans"/>
                <a:cs typeface="Nimbus Sans"/>
              </a:rPr>
              <a:t>, </a:t>
            </a:r>
            <a:r>
              <a:rPr lang="en-US" sz="2250" b="0" dirty="0">
                <a:solidFill>
                  <a:srgbClr val="183D52"/>
                </a:solidFill>
                <a:latin typeface="Nimbus Sans"/>
                <a:ea typeface="Nimbus Sans"/>
                <a:cs typeface="Nimbus Sans"/>
              </a:rPr>
              <a:t>T</a:t>
            </a:r>
            <a:r>
              <a:rPr sz="2250" b="0" dirty="0">
                <a:solidFill>
                  <a:srgbClr val="183D52"/>
                </a:solidFill>
                <a:latin typeface="Nimbus Sans"/>
                <a:ea typeface="Nimbus Sans"/>
                <a:cs typeface="Nimbus Sans"/>
              </a:rPr>
              <a:t>ools, </a:t>
            </a:r>
            <a:r>
              <a:rPr lang="en-US" sz="2250" b="0" dirty="0" err="1">
                <a:solidFill>
                  <a:srgbClr val="183D52"/>
                </a:solidFill>
                <a:latin typeface="Nimbus Sans"/>
                <a:ea typeface="Nimbus Sans"/>
                <a:cs typeface="Nimbus Sans"/>
              </a:rPr>
              <a:t>K</a:t>
            </a:r>
            <a:r>
              <a:rPr sz="2250" b="0" dirty="0" err="1">
                <a:solidFill>
                  <a:srgbClr val="183D52"/>
                </a:solidFill>
                <a:latin typeface="Nimbus Sans"/>
                <a:ea typeface="Nimbus Sans"/>
                <a:cs typeface="Nimbus Sans"/>
              </a:rPr>
              <a:t>oordinasi</a:t>
            </a:r>
            <a:r>
              <a:rPr sz="2250" b="0" dirty="0">
                <a:solidFill>
                  <a:srgbClr val="183D52"/>
                </a:solidFill>
                <a:latin typeface="Nimbus Sans"/>
                <a:ea typeface="Nimbus Sans"/>
                <a:cs typeface="Nimbus Sans"/>
              </a:rPr>
              <a:t> dan </a:t>
            </a:r>
            <a:r>
              <a:rPr lang="en-US" sz="2250" b="0" dirty="0" err="1">
                <a:solidFill>
                  <a:srgbClr val="183D52"/>
                </a:solidFill>
                <a:latin typeface="Nimbus Sans"/>
                <a:ea typeface="Nimbus Sans"/>
                <a:cs typeface="Nimbus Sans"/>
              </a:rPr>
              <a:t>E</a:t>
            </a:r>
            <a:r>
              <a:rPr sz="2250" b="0" dirty="0" err="1">
                <a:solidFill>
                  <a:srgbClr val="183D52"/>
                </a:solidFill>
                <a:latin typeface="Nimbus Sans"/>
                <a:ea typeface="Nimbus Sans"/>
                <a:cs typeface="Nimbus Sans"/>
              </a:rPr>
              <a:t>valuasi</a:t>
            </a:r>
            <a:r>
              <a:rPr sz="2250" b="0" dirty="0">
                <a:solidFill>
                  <a:srgbClr val="183D52"/>
                </a:solidFill>
                <a:latin typeface="Nimbus Sans"/>
                <a:ea typeface="Nimbus Sans"/>
                <a:cs typeface="Nimbus Sans"/>
              </a:rPr>
              <a:t> </a:t>
            </a:r>
            <a:r>
              <a:rPr lang="en-US" sz="2250" b="0" dirty="0">
                <a:solidFill>
                  <a:srgbClr val="183D52"/>
                </a:solidFill>
                <a:latin typeface="Nimbus Sans"/>
                <a:ea typeface="Nimbus Sans"/>
                <a:cs typeface="Nimbus Sans"/>
              </a:rPr>
              <a:t>H</a:t>
            </a:r>
            <a:r>
              <a:rPr sz="2250" b="0" dirty="0">
                <a:solidFill>
                  <a:srgbClr val="183D52"/>
                </a:solidFill>
                <a:latin typeface="Nimbus Sans"/>
                <a:ea typeface="Nimbus Sans"/>
                <a:cs typeface="Nimbus Sans"/>
              </a:rPr>
              <a:t>asil.</a:t>
            </a:r>
          </a:p>
        </p:txBody>
      </p:sp>
      <p:sp>
        <p:nvSpPr>
          <p:cNvPr id="8" name="Owner dan tim client">
            <a:extLst>
              <a:ext uri="{FF2B5EF4-FFF2-40B4-BE49-F238E27FC236}">
                <a16:creationId xmlns:a16="http://schemas.microsoft.com/office/drawing/2014/main" id="{18BD84F2-4267-4145-86A5-BE96AA056163}"/>
              </a:ext>
            </a:extLst>
          </p:cNvPr>
          <p:cNvSpPr>
            <a:spLocks noGrp="1"/>
          </p:cNvSpPr>
          <p:nvPr/>
        </p:nvSpPr>
        <p:spPr>
          <a:xfrm>
            <a:off x="723900" y="3810000"/>
            <a:ext cx="5829300" cy="523875"/>
          </a:xfrm>
          <a:prstGeom prst="rect">
            <a:avLst/>
          </a:prstGeom>
          <a:noFill/>
          <a:ln w="0">
            <a:noFill/>
          </a:ln>
        </p:spPr>
        <p:txBody>
          <a:bodyPr lIns="0" tIns="0" rIns="0" bIns="0">
            <a:noAutofit/>
          </a:bodyPr>
          <a:lstStyle>
            <a:defPPr>
              <a:defRPr sz="2550" b="1">
                <a:solidFill>
                  <a:srgbClr val="246E91"/>
                </a:solidFill>
                <a:latin typeface="Nimbus Sans"/>
                <a:ea typeface="Nimbus Sans"/>
                <a:cs typeface="Nimbus Sans"/>
              </a:defRPr>
            </a:defPPr>
          </a:lstStyle>
          <a:p>
            <a:pPr>
              <a:defRPr sz="2550" b="1">
                <a:solidFill>
                  <a:srgbClr val="246E91"/>
                </a:solidFill>
                <a:latin typeface="Nimbus Sans"/>
                <a:ea typeface="Nimbus Sans"/>
                <a:cs typeface="Nimbus Sans"/>
              </a:defRPr>
            </a:pPr>
            <a:r>
              <a:rPr sz="2550" b="1" dirty="0">
                <a:solidFill>
                  <a:srgbClr val="246E91"/>
                </a:solidFill>
                <a:latin typeface="Nimbus Sans"/>
                <a:ea typeface="Nimbus Sans"/>
                <a:cs typeface="Nimbus Sans"/>
              </a:rPr>
              <a:t>Owner dan </a:t>
            </a:r>
            <a:r>
              <a:rPr lang="en-US" sz="2550" b="1" dirty="0">
                <a:solidFill>
                  <a:srgbClr val="246E91"/>
                </a:solidFill>
                <a:latin typeface="Nimbus Sans"/>
                <a:ea typeface="Nimbus Sans"/>
                <a:cs typeface="Nimbus Sans"/>
              </a:rPr>
              <a:t>Team</a:t>
            </a:r>
            <a:r>
              <a:rPr sz="2550" b="1" dirty="0">
                <a:solidFill>
                  <a:srgbClr val="246E91"/>
                </a:solidFill>
                <a:latin typeface="Nimbus Sans"/>
                <a:ea typeface="Nimbus Sans"/>
                <a:cs typeface="Nimbus Sans"/>
              </a:rPr>
              <a:t> </a:t>
            </a:r>
            <a:r>
              <a:rPr lang="en-US" sz="2550" b="1" dirty="0">
                <a:solidFill>
                  <a:srgbClr val="246E91"/>
                </a:solidFill>
                <a:latin typeface="Nimbus Sans"/>
                <a:ea typeface="Nimbus Sans"/>
                <a:cs typeface="Nimbus Sans"/>
              </a:rPr>
              <a:t>C</a:t>
            </a:r>
            <a:r>
              <a:rPr sz="2550" b="1" dirty="0">
                <a:solidFill>
                  <a:srgbClr val="246E91"/>
                </a:solidFill>
                <a:latin typeface="Nimbus Sans"/>
                <a:ea typeface="Nimbus Sans"/>
                <a:cs typeface="Nimbus Sans"/>
              </a:rPr>
              <a:t>lient</a:t>
            </a:r>
          </a:p>
        </p:txBody>
      </p:sp>
      <p:sp>
        <p:nvSpPr>
          <p:cNvPr id="9" name="Data, keputusan, sumber daya dan pelaksanaan di dalam u">
            <a:extLst>
              <a:ext uri="{FF2B5EF4-FFF2-40B4-BE49-F238E27FC236}">
                <a16:creationId xmlns:a16="http://schemas.microsoft.com/office/drawing/2014/main" id="{712255E8-4678-4DA6-8309-037C2D408178}"/>
              </a:ext>
            </a:extLst>
          </p:cNvPr>
          <p:cNvSpPr>
            <a:spLocks noGrp="1"/>
          </p:cNvSpPr>
          <p:nvPr/>
        </p:nvSpPr>
        <p:spPr>
          <a:xfrm>
            <a:off x="723900" y="4538662"/>
            <a:ext cx="5829300" cy="933450"/>
          </a:xfrm>
          <a:prstGeom prst="rect">
            <a:avLst/>
          </a:prstGeom>
          <a:noFill/>
          <a:ln w="0">
            <a:noFill/>
          </a:ln>
        </p:spPr>
        <p:txBody>
          <a:bodyPr lIns="0" tIns="0" rIns="0" bIns="0">
            <a:noAutofit/>
          </a:bodyPr>
          <a:lstStyle>
            <a:defPPr>
              <a:defRPr sz="2250" b="0">
                <a:solidFill>
                  <a:srgbClr val="183D52"/>
                </a:solidFill>
                <a:latin typeface="Nimbus Sans"/>
                <a:ea typeface="Nimbus Sans"/>
                <a:cs typeface="Nimbus Sans"/>
              </a:defRPr>
            </a:defPPr>
          </a:lstStyle>
          <a:p>
            <a:pPr>
              <a:defRPr sz="2250" b="0">
                <a:solidFill>
                  <a:srgbClr val="183D52"/>
                </a:solidFill>
                <a:latin typeface="Nimbus Sans"/>
                <a:ea typeface="Nimbus Sans"/>
                <a:cs typeface="Nimbus Sans"/>
              </a:defRPr>
            </a:pPr>
            <a:r>
              <a:rPr sz="2250" b="0" dirty="0">
                <a:solidFill>
                  <a:srgbClr val="183D52"/>
                </a:solidFill>
                <a:latin typeface="Nimbus Sans"/>
                <a:ea typeface="Nimbus Sans"/>
                <a:cs typeface="Nimbus Sans"/>
              </a:rPr>
              <a:t>Data, </a:t>
            </a:r>
            <a:r>
              <a:rPr sz="2250" b="0" dirty="0" err="1">
                <a:solidFill>
                  <a:srgbClr val="183D52"/>
                </a:solidFill>
                <a:latin typeface="Nimbus Sans"/>
                <a:ea typeface="Nimbus Sans"/>
                <a:cs typeface="Nimbus Sans"/>
              </a:rPr>
              <a:t>keputusan</a:t>
            </a:r>
            <a:r>
              <a:rPr sz="2250" b="0" dirty="0">
                <a:solidFill>
                  <a:srgbClr val="183D52"/>
                </a:solidFill>
                <a:latin typeface="Nimbus Sans"/>
                <a:ea typeface="Nimbus Sans"/>
                <a:cs typeface="Nimbus Sans"/>
              </a:rPr>
              <a:t>, </a:t>
            </a:r>
            <a:r>
              <a:rPr sz="2250" b="0" dirty="0" err="1">
                <a:solidFill>
                  <a:srgbClr val="183D52"/>
                </a:solidFill>
                <a:latin typeface="Nimbus Sans"/>
                <a:ea typeface="Nimbus Sans"/>
                <a:cs typeface="Nimbus Sans"/>
              </a:rPr>
              <a:t>sumber</a:t>
            </a:r>
            <a:r>
              <a:rPr sz="2250" b="0" dirty="0">
                <a:solidFill>
                  <a:srgbClr val="183D52"/>
                </a:solidFill>
                <a:latin typeface="Nimbus Sans"/>
                <a:ea typeface="Nimbus Sans"/>
                <a:cs typeface="Nimbus Sans"/>
              </a:rPr>
              <a:t> </a:t>
            </a:r>
            <a:r>
              <a:rPr sz="2250" b="0" dirty="0" err="1">
                <a:solidFill>
                  <a:srgbClr val="183D52"/>
                </a:solidFill>
                <a:latin typeface="Nimbus Sans"/>
                <a:ea typeface="Nimbus Sans"/>
                <a:cs typeface="Nimbus Sans"/>
              </a:rPr>
              <a:t>daya</a:t>
            </a:r>
            <a:r>
              <a:rPr sz="2250" b="0" dirty="0">
                <a:solidFill>
                  <a:srgbClr val="183D52"/>
                </a:solidFill>
                <a:latin typeface="Nimbus Sans"/>
                <a:ea typeface="Nimbus Sans"/>
                <a:cs typeface="Nimbus Sans"/>
              </a:rPr>
              <a:t> dan </a:t>
            </a:r>
            <a:r>
              <a:rPr sz="2250" b="0" dirty="0" err="1">
                <a:solidFill>
                  <a:srgbClr val="183D52"/>
                </a:solidFill>
                <a:latin typeface="Nimbus Sans"/>
                <a:ea typeface="Nimbus Sans"/>
                <a:cs typeface="Nimbus Sans"/>
              </a:rPr>
              <a:t>pelaksanaan</a:t>
            </a:r>
            <a:r>
              <a:rPr sz="2250" b="0" dirty="0">
                <a:solidFill>
                  <a:srgbClr val="183D52"/>
                </a:solidFill>
                <a:latin typeface="Nimbus Sans"/>
                <a:ea typeface="Nimbus Sans"/>
                <a:cs typeface="Nimbus Sans"/>
              </a:rPr>
              <a:t> di </a:t>
            </a:r>
            <a:r>
              <a:rPr sz="2250" b="0" dirty="0" err="1">
                <a:solidFill>
                  <a:srgbClr val="183D52"/>
                </a:solidFill>
                <a:latin typeface="Nimbus Sans"/>
                <a:ea typeface="Nimbus Sans"/>
                <a:cs typeface="Nimbus Sans"/>
              </a:rPr>
              <a:t>dalam</a:t>
            </a:r>
            <a:r>
              <a:rPr sz="2250" b="0" dirty="0">
                <a:solidFill>
                  <a:srgbClr val="183D52"/>
                </a:solidFill>
                <a:latin typeface="Nimbus Sans"/>
                <a:ea typeface="Nimbus Sans"/>
                <a:cs typeface="Nimbus Sans"/>
              </a:rPr>
              <a:t> </a:t>
            </a:r>
            <a:r>
              <a:rPr sz="2250" b="0" dirty="0" err="1">
                <a:solidFill>
                  <a:srgbClr val="183D52"/>
                </a:solidFill>
                <a:latin typeface="Nimbus Sans"/>
                <a:ea typeface="Nimbus Sans"/>
                <a:cs typeface="Nimbus Sans"/>
              </a:rPr>
              <a:t>usaha</a:t>
            </a:r>
            <a:r>
              <a:rPr sz="2250" b="0" dirty="0">
                <a:solidFill>
                  <a:srgbClr val="183D52"/>
                </a:solidFill>
                <a:latin typeface="Nimbus Sans"/>
                <a:ea typeface="Nimbus Sans"/>
                <a:cs typeface="Nimbus Sans"/>
              </a:rPr>
              <a:t>.</a:t>
            </a:r>
          </a:p>
        </p:txBody>
      </p:sp>
      <p:sp>
        <p:nvSpPr>
          <p:cNvPr id="10" name="Specialist sesuai kebutuhan">
            <a:extLst>
              <a:ext uri="{FF2B5EF4-FFF2-40B4-BE49-F238E27FC236}">
                <a16:creationId xmlns:a16="http://schemas.microsoft.com/office/drawing/2014/main" id="{B8B65C48-A0C0-4F4A-AD0A-1385F20957BA}"/>
              </a:ext>
            </a:extLst>
          </p:cNvPr>
          <p:cNvSpPr>
            <a:spLocks noGrp="1"/>
          </p:cNvSpPr>
          <p:nvPr/>
        </p:nvSpPr>
        <p:spPr>
          <a:xfrm>
            <a:off x="723900" y="5676899"/>
            <a:ext cx="5829300" cy="523875"/>
          </a:xfrm>
          <a:prstGeom prst="rect">
            <a:avLst/>
          </a:prstGeom>
          <a:noFill/>
          <a:ln w="0">
            <a:noFill/>
          </a:ln>
        </p:spPr>
        <p:txBody>
          <a:bodyPr lIns="0" tIns="0" rIns="0" bIns="0">
            <a:noAutofit/>
          </a:bodyPr>
          <a:lstStyle>
            <a:defPPr>
              <a:defRPr sz="2325" b="1">
                <a:solidFill>
                  <a:srgbClr val="246E91"/>
                </a:solidFill>
                <a:latin typeface="Nimbus Sans"/>
                <a:ea typeface="Nimbus Sans"/>
                <a:cs typeface="Nimbus Sans"/>
              </a:defRPr>
            </a:defPPr>
          </a:lstStyle>
          <a:p>
            <a:pPr>
              <a:defRPr sz="2325" b="1">
                <a:solidFill>
                  <a:srgbClr val="246E91"/>
                </a:solidFill>
                <a:latin typeface="Nimbus Sans"/>
                <a:ea typeface="Nimbus Sans"/>
                <a:cs typeface="Nimbus Sans"/>
              </a:defRPr>
            </a:pPr>
            <a:r>
              <a:rPr sz="2325" b="1" dirty="0">
                <a:solidFill>
                  <a:srgbClr val="246E91"/>
                </a:solidFill>
                <a:latin typeface="Nimbus Sans"/>
                <a:ea typeface="Nimbus Sans"/>
                <a:cs typeface="Nimbus Sans"/>
              </a:rPr>
              <a:t>Specialist </a:t>
            </a:r>
            <a:r>
              <a:rPr lang="en-US" sz="2325" b="1" dirty="0" err="1">
                <a:solidFill>
                  <a:srgbClr val="246E91"/>
                </a:solidFill>
                <a:latin typeface="Nimbus Sans"/>
                <a:ea typeface="Nimbus Sans"/>
                <a:cs typeface="Nimbus Sans"/>
              </a:rPr>
              <a:t>S</a:t>
            </a:r>
            <a:r>
              <a:rPr sz="2325" b="1" dirty="0" err="1">
                <a:solidFill>
                  <a:srgbClr val="246E91"/>
                </a:solidFill>
                <a:latin typeface="Nimbus Sans"/>
                <a:ea typeface="Nimbus Sans"/>
                <a:cs typeface="Nimbus Sans"/>
              </a:rPr>
              <a:t>esuai</a:t>
            </a:r>
            <a:r>
              <a:rPr sz="2325" b="1" dirty="0">
                <a:solidFill>
                  <a:srgbClr val="246E91"/>
                </a:solidFill>
                <a:latin typeface="Nimbus Sans"/>
                <a:ea typeface="Nimbus Sans"/>
                <a:cs typeface="Nimbus Sans"/>
              </a:rPr>
              <a:t> </a:t>
            </a:r>
            <a:r>
              <a:rPr lang="en-US" sz="2325" b="1" dirty="0" err="1">
                <a:solidFill>
                  <a:srgbClr val="246E91"/>
                </a:solidFill>
                <a:latin typeface="Nimbus Sans"/>
                <a:ea typeface="Nimbus Sans"/>
                <a:cs typeface="Nimbus Sans"/>
              </a:rPr>
              <a:t>K</a:t>
            </a:r>
            <a:r>
              <a:rPr sz="2325" b="1" dirty="0" err="1">
                <a:solidFill>
                  <a:srgbClr val="246E91"/>
                </a:solidFill>
                <a:latin typeface="Nimbus Sans"/>
                <a:ea typeface="Nimbus Sans"/>
                <a:cs typeface="Nimbus Sans"/>
              </a:rPr>
              <a:t>ebutuhan</a:t>
            </a:r>
            <a:endParaRPr sz="2325" b="1" dirty="0">
              <a:solidFill>
                <a:srgbClr val="246E91"/>
              </a:solidFill>
              <a:latin typeface="Nimbus Sans"/>
              <a:ea typeface="Nimbus Sans"/>
              <a:cs typeface="Nimbus Sans"/>
            </a:endParaRPr>
          </a:p>
        </p:txBody>
      </p:sp>
      <p:sp>
        <p:nvSpPr>
          <p:cNvPr id="11" name="Keahlian khusus sesuai lingkup penugasan.">
            <a:extLst>
              <a:ext uri="{FF2B5EF4-FFF2-40B4-BE49-F238E27FC236}">
                <a16:creationId xmlns:a16="http://schemas.microsoft.com/office/drawing/2014/main" id="{B7370A61-20B2-4E2A-8227-74453BD09F05}"/>
              </a:ext>
            </a:extLst>
          </p:cNvPr>
          <p:cNvSpPr>
            <a:spLocks noGrp="1"/>
          </p:cNvSpPr>
          <p:nvPr/>
        </p:nvSpPr>
        <p:spPr>
          <a:xfrm>
            <a:off x="723900" y="6348412"/>
            <a:ext cx="5829300" cy="466725"/>
          </a:xfrm>
          <a:prstGeom prst="rect">
            <a:avLst/>
          </a:prstGeom>
          <a:noFill/>
          <a:ln w="0">
            <a:noFill/>
          </a:ln>
        </p:spPr>
        <p:txBody>
          <a:bodyPr lIns="0" tIns="0" rIns="0" bIns="0">
            <a:noAutofit/>
          </a:bodyPr>
          <a:lstStyle>
            <a:defPPr>
              <a:defRPr sz="2100" b="0">
                <a:solidFill>
                  <a:srgbClr val="183D52"/>
                </a:solidFill>
                <a:latin typeface="Nimbus Sans"/>
                <a:ea typeface="Nimbus Sans"/>
                <a:cs typeface="Nimbus Sans"/>
              </a:defRPr>
            </a:defPPr>
          </a:lstStyle>
          <a:p>
            <a:pPr>
              <a:defRPr sz="2100" b="0">
                <a:solidFill>
                  <a:srgbClr val="183D52"/>
                </a:solidFill>
                <a:latin typeface="Nimbus Sans"/>
                <a:ea typeface="Nimbus Sans"/>
                <a:cs typeface="Nimbus Sans"/>
              </a:defRPr>
            </a:pPr>
            <a:r>
              <a:rPr sz="2100" b="0" dirty="0" err="1">
                <a:solidFill>
                  <a:srgbClr val="183D52"/>
                </a:solidFill>
                <a:latin typeface="Nimbus Sans"/>
                <a:ea typeface="Nimbus Sans"/>
                <a:cs typeface="Nimbus Sans"/>
              </a:rPr>
              <a:t>Keahlian</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khusus</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sesuai</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lingkup</a:t>
            </a:r>
            <a:r>
              <a:rPr sz="2100" b="0" dirty="0">
                <a:solidFill>
                  <a:srgbClr val="183D52"/>
                </a:solidFill>
                <a:latin typeface="Nimbus Sans"/>
                <a:ea typeface="Nimbus Sans"/>
                <a:cs typeface="Nimbus Sans"/>
              </a:rPr>
              <a:t> </a:t>
            </a:r>
            <a:r>
              <a:rPr sz="2100" b="0" dirty="0" err="1">
                <a:solidFill>
                  <a:srgbClr val="183D52"/>
                </a:solidFill>
                <a:latin typeface="Nimbus Sans"/>
                <a:ea typeface="Nimbus Sans"/>
                <a:cs typeface="Nimbus Sans"/>
              </a:rPr>
              <a:t>penugasan</a:t>
            </a:r>
            <a:r>
              <a:rPr sz="2100" b="0" dirty="0">
                <a:solidFill>
                  <a:srgbClr val="183D52"/>
                </a:solidFill>
                <a:latin typeface="Nimbus Sans"/>
                <a:ea typeface="Nimbus Sans"/>
                <a:cs typeface="Nimbus Sans"/>
              </a:rPr>
              <a:t>.</a:t>
            </a:r>
          </a:p>
        </p:txBody>
      </p:sp>
      <p:pic>
        <p:nvPicPr>
          <p:cNvPr id="14" name="Picture 13">
            <a:extLst>
              <a:ext uri="{FF2B5EF4-FFF2-40B4-BE49-F238E27FC236}">
                <a16:creationId xmlns:a16="http://schemas.microsoft.com/office/drawing/2014/main" id="{63A10A70-64CA-EFF1-9D21-814FDBB8AFF8}"/>
              </a:ext>
            </a:extLst>
          </p:cNvPr>
          <p:cNvPicPr>
            <a:picLocks noChangeAspect="1"/>
          </p:cNvPicPr>
          <p:nvPr/>
        </p:nvPicPr>
        <p:blipFill>
          <a:blip r:embed="rId3"/>
          <a:srcRect t="1986"/>
          <a:stretch>
            <a:fillRect/>
          </a:stretch>
        </p:blipFill>
        <p:spPr>
          <a:xfrm>
            <a:off x="6780944" y="1728519"/>
            <a:ext cx="6134956" cy="5186631"/>
          </a:xfrm>
          <a:prstGeom prst="rect">
            <a:avLst/>
          </a:prstGeom>
        </p:spPr>
      </p:pic>
    </p:spTree>
    <p:extLst>
      <p:ext uri="{BB962C8B-B14F-4D97-AF65-F5344CB8AC3E}">
        <p14:creationId xmlns:p14="http://schemas.microsoft.com/office/powerpoint/2010/main" val="1528703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Diskusi awal pengembangan usaha">
            <a:extLst>
              <a:ext uri="{FF2B5EF4-FFF2-40B4-BE49-F238E27FC236}">
                <a16:creationId xmlns:a16="http://schemas.microsoft.com/office/drawing/2014/main" id="{1B107054-4C0C-45CA-A7CC-860F6FA8CF09}"/>
              </a:ext>
            </a:extLst>
          </p:cNvPr>
          <p:cNvSpPr>
            <a:spLocks noGrp="1"/>
          </p:cNvSpPr>
          <p:nvPr/>
        </p:nvSpPr>
        <p:spPr>
          <a:xfrm>
            <a:off x="723900" y="695325"/>
            <a:ext cx="12192000" cy="1133475"/>
          </a:xfrm>
          <a:prstGeom prst="rect">
            <a:avLst/>
          </a:prstGeom>
          <a:noFill/>
          <a:ln w="0">
            <a:noFill/>
          </a:ln>
        </p:spPr>
        <p:txBody>
          <a:bodyPr lIns="0" tIns="0" rIns="0" bIns="0">
            <a:noAutofit/>
          </a:bodyPr>
          <a:lstStyle>
            <a:defPPr>
              <a:defRPr sz="3900" b="1">
                <a:solidFill>
                  <a:srgbClr val="183D52"/>
                </a:solidFill>
                <a:latin typeface="Nimbus Sans"/>
                <a:ea typeface="Nimbus Sans"/>
                <a:cs typeface="Nimbus Sans"/>
              </a:defRPr>
            </a:defPPr>
          </a:lstStyle>
          <a:p>
            <a:pPr>
              <a:defRPr sz="3900" b="1">
                <a:solidFill>
                  <a:srgbClr val="183D52"/>
                </a:solidFill>
                <a:latin typeface="Nimbus Sans"/>
                <a:ea typeface="Nimbus Sans"/>
                <a:cs typeface="Nimbus Sans"/>
              </a:defRPr>
            </a:pPr>
            <a:r>
              <a:rPr sz="3900" b="1" dirty="0" err="1">
                <a:solidFill>
                  <a:srgbClr val="183D52"/>
                </a:solidFill>
                <a:latin typeface="Nimbus Sans"/>
                <a:ea typeface="Nimbus Sans"/>
                <a:cs typeface="Nimbus Sans"/>
              </a:rPr>
              <a:t>Diskusi</a:t>
            </a:r>
            <a:r>
              <a:rPr sz="3900" b="1" dirty="0">
                <a:solidFill>
                  <a:srgbClr val="183D52"/>
                </a:solidFill>
                <a:latin typeface="Nimbus Sans"/>
                <a:ea typeface="Nimbus Sans"/>
                <a:cs typeface="Nimbus Sans"/>
              </a:rPr>
              <a:t> </a:t>
            </a:r>
            <a:r>
              <a:rPr lang="en-US" sz="3900" b="1" dirty="0">
                <a:solidFill>
                  <a:srgbClr val="183D52"/>
                </a:solidFill>
                <a:latin typeface="Nimbus Sans"/>
                <a:ea typeface="Nimbus Sans"/>
                <a:cs typeface="Nimbus Sans"/>
              </a:rPr>
              <a:t>A</a:t>
            </a:r>
            <a:r>
              <a:rPr sz="3900" b="1" dirty="0">
                <a:solidFill>
                  <a:srgbClr val="183D52"/>
                </a:solidFill>
                <a:latin typeface="Nimbus Sans"/>
                <a:ea typeface="Nimbus Sans"/>
                <a:cs typeface="Nimbus Sans"/>
              </a:rPr>
              <a:t>wal </a:t>
            </a:r>
            <a:r>
              <a:rPr lang="en-US" sz="3900" b="1" dirty="0" err="1">
                <a:solidFill>
                  <a:srgbClr val="183D52"/>
                </a:solidFill>
                <a:latin typeface="Nimbus Sans"/>
                <a:ea typeface="Nimbus Sans"/>
                <a:cs typeface="Nimbus Sans"/>
              </a:rPr>
              <a:t>P</a:t>
            </a:r>
            <a:r>
              <a:rPr sz="3900" b="1" dirty="0" err="1">
                <a:solidFill>
                  <a:srgbClr val="183D52"/>
                </a:solidFill>
                <a:latin typeface="Nimbus Sans"/>
                <a:ea typeface="Nimbus Sans"/>
                <a:cs typeface="Nimbus Sans"/>
              </a:rPr>
              <a:t>engembangan</a:t>
            </a:r>
            <a:r>
              <a:rPr sz="3900" b="1" dirty="0">
                <a:solidFill>
                  <a:srgbClr val="183D52"/>
                </a:solidFill>
                <a:latin typeface="Nimbus Sans"/>
                <a:ea typeface="Nimbus Sans"/>
                <a:cs typeface="Nimbus Sans"/>
              </a:rPr>
              <a:t> </a:t>
            </a:r>
            <a:r>
              <a:rPr lang="en-US" sz="3900" b="1" dirty="0">
                <a:solidFill>
                  <a:srgbClr val="183D52"/>
                </a:solidFill>
                <a:latin typeface="Nimbus Sans"/>
                <a:ea typeface="Nimbus Sans"/>
                <a:cs typeface="Nimbus Sans"/>
              </a:rPr>
              <a:t>U</a:t>
            </a:r>
            <a:r>
              <a:rPr sz="3900" b="1" dirty="0">
                <a:solidFill>
                  <a:srgbClr val="183D52"/>
                </a:solidFill>
                <a:latin typeface="Nimbus Sans"/>
                <a:ea typeface="Nimbus Sans"/>
                <a:cs typeface="Nimbus Sans"/>
              </a:rPr>
              <a:t>saha</a:t>
            </a:r>
          </a:p>
        </p:txBody>
      </p:sp>
      <p:sp>
        <p:nvSpPr>
          <p:cNvPr id="2" name="BUSINESS DEVELOPMENT PARTNER">
            <a:extLst>
              <a:ext uri="{FF2B5EF4-FFF2-40B4-BE49-F238E27FC236}">
                <a16:creationId xmlns:a16="http://schemas.microsoft.com/office/drawing/2014/main" id="{26FE8BBA-023F-4E5B-9D09-3A205FADE388}"/>
              </a:ext>
            </a:extLst>
          </p:cNvPr>
          <p:cNvSpPr>
            <a:spLocks noGrp="1"/>
          </p:cNvSpPr>
          <p:nvPr/>
        </p:nvSpPr>
        <p:spPr>
          <a:xfrm>
            <a:off x="723900" y="7153275"/>
            <a:ext cx="1057275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BUSINESS DEVELOPMENT PARTNER</a:t>
            </a:r>
          </a:p>
        </p:txBody>
      </p:sp>
      <p:sp>
        <p:nvSpPr>
          <p:cNvPr id="3" name="10">
            <a:extLst>
              <a:ext uri="{FF2B5EF4-FFF2-40B4-BE49-F238E27FC236}">
                <a16:creationId xmlns:a16="http://schemas.microsoft.com/office/drawing/2014/main" id="{7FE67C1D-10C9-4F9F-9F15-2C5FFAFAF29A}"/>
              </a:ext>
            </a:extLst>
          </p:cNvPr>
          <p:cNvSpPr>
            <a:spLocks noGrp="1"/>
          </p:cNvSpPr>
          <p:nvPr/>
        </p:nvSpPr>
        <p:spPr>
          <a:xfrm>
            <a:off x="12458700" y="7153275"/>
            <a:ext cx="571500" cy="295275"/>
          </a:xfrm>
          <a:prstGeom prst="rect">
            <a:avLst/>
          </a:prstGeom>
          <a:noFill/>
          <a:ln w="0">
            <a:noFill/>
          </a:ln>
        </p:spPr>
        <p:txBody>
          <a:bodyPr lIns="0" tIns="0" rIns="0" bIns="0">
            <a:noAutofit/>
          </a:bodyPr>
          <a:lstStyle>
            <a:defPPr>
              <a:defRPr sz="1425" b="0">
                <a:solidFill>
                  <a:srgbClr val="687D87"/>
                </a:solidFill>
                <a:latin typeface="Nimbus Sans"/>
                <a:ea typeface="Nimbus Sans"/>
                <a:cs typeface="Nimbus Sans"/>
              </a:defRPr>
            </a:defPPr>
          </a:lstStyle>
          <a:p>
            <a:pPr>
              <a:defRPr sz="1425" b="0">
                <a:solidFill>
                  <a:srgbClr val="687D87"/>
                </a:solidFill>
                <a:latin typeface="Nimbus Sans"/>
                <a:ea typeface="Nimbus Sans"/>
                <a:cs typeface="Nimbus Sans"/>
              </a:defRPr>
            </a:pPr>
            <a:r>
              <a:rPr sz="1425" b="0">
                <a:solidFill>
                  <a:srgbClr val="687D87"/>
                </a:solidFill>
                <a:latin typeface="Nimbus Sans"/>
                <a:ea typeface="Nimbus Sans"/>
                <a:cs typeface="Nimbus Sans"/>
              </a:rPr>
              <a:t>10</a:t>
            </a:r>
          </a:p>
        </p:txBody>
      </p:sp>
      <p:sp>
        <p:nvSpPr>
          <p:cNvPr id="4" name="Kebutuhan bisnis Anda menjadi&#10;dasar langkah pengembanga">
            <a:extLst>
              <a:ext uri="{FF2B5EF4-FFF2-40B4-BE49-F238E27FC236}">
                <a16:creationId xmlns:a16="http://schemas.microsoft.com/office/drawing/2014/main" id="{5C36B9E3-E500-46BA-AC34-17841268FDF2}"/>
              </a:ext>
            </a:extLst>
          </p:cNvPr>
          <p:cNvSpPr>
            <a:spLocks noGrp="1"/>
          </p:cNvSpPr>
          <p:nvPr/>
        </p:nvSpPr>
        <p:spPr>
          <a:xfrm>
            <a:off x="723900" y="2619375"/>
            <a:ext cx="12096750" cy="1400175"/>
          </a:xfrm>
          <a:prstGeom prst="rect">
            <a:avLst/>
          </a:prstGeom>
          <a:noFill/>
          <a:ln w="0">
            <a:noFill/>
          </a:ln>
        </p:spPr>
        <p:txBody>
          <a:bodyPr lIns="0" tIns="0" rIns="0" bIns="0">
            <a:noAutofit/>
          </a:bodyPr>
          <a:lstStyle>
            <a:defPPr>
              <a:defRPr sz="3675" b="1">
                <a:solidFill>
                  <a:srgbClr val="246E91"/>
                </a:solidFill>
                <a:latin typeface="Nimbus Sans"/>
                <a:ea typeface="Nimbus Sans"/>
                <a:cs typeface="Nimbus Sans"/>
              </a:defRPr>
            </a:defPPr>
          </a:lstStyle>
          <a:p>
            <a:pPr>
              <a:defRPr sz="3675" b="1">
                <a:solidFill>
                  <a:srgbClr val="246E91"/>
                </a:solidFill>
                <a:latin typeface="Nimbus Sans"/>
                <a:ea typeface="Nimbus Sans"/>
                <a:cs typeface="Nimbus Sans"/>
              </a:defRPr>
            </a:pPr>
            <a:r>
              <a:rPr sz="3675" b="1" dirty="0" err="1">
                <a:solidFill>
                  <a:srgbClr val="246E91"/>
                </a:solidFill>
                <a:latin typeface="Nimbus Sans"/>
                <a:ea typeface="Nimbus Sans"/>
                <a:cs typeface="Nimbus Sans"/>
              </a:rPr>
              <a:t>Kebutuhan</a:t>
            </a:r>
            <a:r>
              <a:rPr sz="3675" b="1" dirty="0">
                <a:solidFill>
                  <a:srgbClr val="246E91"/>
                </a:solidFill>
                <a:latin typeface="Nimbus Sans"/>
                <a:ea typeface="Nimbus Sans"/>
                <a:cs typeface="Nimbus Sans"/>
              </a:rPr>
              <a:t> </a:t>
            </a:r>
            <a:r>
              <a:rPr lang="en-US" sz="3675" b="1" dirty="0" err="1">
                <a:solidFill>
                  <a:srgbClr val="246E91"/>
                </a:solidFill>
                <a:latin typeface="Nimbus Sans"/>
                <a:ea typeface="Nimbus Sans"/>
                <a:cs typeface="Nimbus Sans"/>
              </a:rPr>
              <a:t>B</a:t>
            </a:r>
            <a:r>
              <a:rPr sz="3675" b="1" dirty="0" err="1">
                <a:solidFill>
                  <a:srgbClr val="246E91"/>
                </a:solidFill>
                <a:latin typeface="Nimbus Sans"/>
                <a:ea typeface="Nimbus Sans"/>
                <a:cs typeface="Nimbus Sans"/>
              </a:rPr>
              <a:t>isnis</a:t>
            </a:r>
            <a:r>
              <a:rPr sz="3675" b="1" dirty="0">
                <a:solidFill>
                  <a:srgbClr val="246E91"/>
                </a:solidFill>
                <a:latin typeface="Nimbus Sans"/>
                <a:ea typeface="Nimbus Sans"/>
                <a:cs typeface="Nimbus Sans"/>
              </a:rPr>
              <a:t> Anda </a:t>
            </a:r>
            <a:r>
              <a:rPr lang="en-US" sz="3675" b="1" dirty="0" err="1">
                <a:solidFill>
                  <a:srgbClr val="246E91"/>
                </a:solidFill>
                <a:latin typeface="Nimbus Sans"/>
                <a:ea typeface="Nimbus Sans"/>
                <a:cs typeface="Nimbus Sans"/>
              </a:rPr>
              <a:t>M</a:t>
            </a:r>
            <a:r>
              <a:rPr sz="3675" b="1" dirty="0" err="1">
                <a:solidFill>
                  <a:srgbClr val="246E91"/>
                </a:solidFill>
                <a:latin typeface="Nimbus Sans"/>
                <a:ea typeface="Nimbus Sans"/>
                <a:cs typeface="Nimbus Sans"/>
              </a:rPr>
              <a:t>enjadi</a:t>
            </a:r>
            <a:endParaRPr sz="3675" b="1" dirty="0">
              <a:solidFill>
                <a:srgbClr val="246E91"/>
              </a:solidFill>
              <a:latin typeface="Nimbus Sans"/>
              <a:ea typeface="Nimbus Sans"/>
              <a:cs typeface="Nimbus Sans"/>
            </a:endParaRPr>
          </a:p>
          <a:p>
            <a:pPr>
              <a:defRPr sz="3675" b="1">
                <a:solidFill>
                  <a:srgbClr val="246E91"/>
                </a:solidFill>
                <a:latin typeface="Nimbus Sans"/>
                <a:ea typeface="Nimbus Sans"/>
                <a:cs typeface="Nimbus Sans"/>
              </a:defRPr>
            </a:pPr>
            <a:r>
              <a:rPr lang="en-US" sz="3675" b="1" dirty="0">
                <a:solidFill>
                  <a:srgbClr val="246E91"/>
                </a:solidFill>
                <a:latin typeface="Nimbus Sans"/>
                <a:ea typeface="Nimbus Sans"/>
                <a:cs typeface="Nimbus Sans"/>
              </a:rPr>
              <a:t>D</a:t>
            </a:r>
            <a:r>
              <a:rPr sz="3675" b="1" dirty="0">
                <a:solidFill>
                  <a:srgbClr val="246E91"/>
                </a:solidFill>
                <a:latin typeface="Nimbus Sans"/>
                <a:ea typeface="Nimbus Sans"/>
                <a:cs typeface="Nimbus Sans"/>
              </a:rPr>
              <a:t>asar </a:t>
            </a:r>
            <a:r>
              <a:rPr lang="en-US" sz="3675" b="1" dirty="0">
                <a:solidFill>
                  <a:srgbClr val="246E91"/>
                </a:solidFill>
                <a:latin typeface="Nimbus Sans"/>
                <a:ea typeface="Nimbus Sans"/>
                <a:cs typeface="Nimbus Sans"/>
              </a:rPr>
              <a:t>L</a:t>
            </a:r>
            <a:r>
              <a:rPr sz="3675" b="1" dirty="0">
                <a:solidFill>
                  <a:srgbClr val="246E91"/>
                </a:solidFill>
                <a:latin typeface="Nimbus Sans"/>
                <a:ea typeface="Nimbus Sans"/>
                <a:cs typeface="Nimbus Sans"/>
              </a:rPr>
              <a:t>angkah </a:t>
            </a:r>
            <a:r>
              <a:rPr lang="en-US" sz="3675" b="1" dirty="0" err="1">
                <a:solidFill>
                  <a:srgbClr val="246E91"/>
                </a:solidFill>
                <a:latin typeface="Nimbus Sans"/>
                <a:ea typeface="Nimbus Sans"/>
                <a:cs typeface="Nimbus Sans"/>
              </a:rPr>
              <a:t>P</a:t>
            </a:r>
            <a:r>
              <a:rPr sz="3675" b="1" dirty="0" err="1">
                <a:solidFill>
                  <a:srgbClr val="246E91"/>
                </a:solidFill>
                <a:latin typeface="Nimbus Sans"/>
                <a:ea typeface="Nimbus Sans"/>
                <a:cs typeface="Nimbus Sans"/>
              </a:rPr>
              <a:t>engembangan</a:t>
            </a:r>
            <a:endParaRPr sz="3675" b="1" dirty="0">
              <a:solidFill>
                <a:srgbClr val="246E91"/>
              </a:solidFill>
              <a:latin typeface="Nimbus Sans"/>
              <a:ea typeface="Nimbus Sans"/>
              <a:cs typeface="Nimbus Sans"/>
            </a:endParaRPr>
          </a:p>
        </p:txBody>
      </p:sp>
      <p:sp>
        <p:nvSpPr>
          <p:cNvPr id="5" name="Informasi untuk pembahasan awal">
            <a:extLst>
              <a:ext uri="{FF2B5EF4-FFF2-40B4-BE49-F238E27FC236}">
                <a16:creationId xmlns:a16="http://schemas.microsoft.com/office/drawing/2014/main" id="{6DFF6ADD-3619-4F12-BC4C-D0DD3EBDB9A0}"/>
              </a:ext>
            </a:extLst>
          </p:cNvPr>
          <p:cNvSpPr>
            <a:spLocks noGrp="1"/>
          </p:cNvSpPr>
          <p:nvPr/>
        </p:nvSpPr>
        <p:spPr>
          <a:xfrm>
            <a:off x="723900" y="4629150"/>
            <a:ext cx="11906250" cy="552450"/>
          </a:xfrm>
          <a:prstGeom prst="rect">
            <a:avLst/>
          </a:prstGeom>
          <a:noFill/>
          <a:ln w="0">
            <a:noFill/>
          </a:ln>
        </p:spPr>
        <p:txBody>
          <a:bodyPr lIns="0" tIns="0" rIns="0" bIns="0">
            <a:noAutofit/>
          </a:bodyPr>
          <a:lstStyle>
            <a:defPPr>
              <a:defRPr sz="2475" b="1">
                <a:solidFill>
                  <a:srgbClr val="183D52"/>
                </a:solidFill>
                <a:latin typeface="Nimbus Sans"/>
                <a:ea typeface="Nimbus Sans"/>
                <a:cs typeface="Nimbus Sans"/>
              </a:defRPr>
            </a:defPPr>
          </a:lstStyle>
          <a:p>
            <a:pPr>
              <a:defRPr sz="2475" b="1">
                <a:solidFill>
                  <a:srgbClr val="183D52"/>
                </a:solidFill>
                <a:latin typeface="Nimbus Sans"/>
                <a:ea typeface="Nimbus Sans"/>
                <a:cs typeface="Nimbus Sans"/>
              </a:defRPr>
            </a:pPr>
            <a:r>
              <a:rPr sz="2475" b="1">
                <a:solidFill>
                  <a:srgbClr val="183D52"/>
                </a:solidFill>
                <a:latin typeface="Nimbus Sans"/>
                <a:ea typeface="Nimbus Sans"/>
                <a:cs typeface="Nimbus Sans"/>
              </a:rPr>
              <a:t>Informasi untuk pembahasan awal</a:t>
            </a:r>
          </a:p>
        </p:txBody>
      </p:sp>
      <p:sp>
        <p:nvSpPr>
          <p:cNvPr id="6" name="Produk/jasa dan customer saat ini&#10;Hambatan yang paling ">
            <a:extLst>
              <a:ext uri="{FF2B5EF4-FFF2-40B4-BE49-F238E27FC236}">
                <a16:creationId xmlns:a16="http://schemas.microsoft.com/office/drawing/2014/main" id="{E4C68CC9-6E46-4A97-81E9-0F383323967B}"/>
              </a:ext>
            </a:extLst>
          </p:cNvPr>
          <p:cNvSpPr>
            <a:spLocks noGrp="1"/>
          </p:cNvSpPr>
          <p:nvPr/>
        </p:nvSpPr>
        <p:spPr>
          <a:xfrm>
            <a:off x="723900" y="5429250"/>
            <a:ext cx="12001500" cy="1390650"/>
          </a:xfrm>
          <a:prstGeom prst="rect">
            <a:avLst/>
          </a:prstGeom>
          <a:noFill/>
          <a:ln w="0">
            <a:noFill/>
          </a:ln>
        </p:spPr>
        <p:txBody>
          <a:bodyPr lIns="0" tIns="0" rIns="0" bIns="0">
            <a:noAutofit/>
          </a:bodyPr>
          <a:lstStyle>
            <a:defPPr>
              <a:defRPr sz="2475" b="0">
                <a:solidFill>
                  <a:srgbClr val="183D52"/>
                </a:solidFill>
                <a:latin typeface="Nimbus Sans"/>
                <a:ea typeface="Nimbus Sans"/>
                <a:cs typeface="Nimbus Sans"/>
              </a:defRPr>
            </a:defPPr>
          </a:lstStyle>
          <a:p>
            <a:pPr>
              <a:defRPr sz="2475" b="0">
                <a:solidFill>
                  <a:srgbClr val="183D52"/>
                </a:solidFill>
                <a:latin typeface="Nimbus Sans"/>
                <a:ea typeface="Nimbus Sans"/>
                <a:cs typeface="Nimbus Sans"/>
              </a:defRPr>
            </a:pPr>
            <a:r>
              <a:rPr sz="2475" b="0">
                <a:solidFill>
                  <a:srgbClr val="183D52"/>
                </a:solidFill>
                <a:latin typeface="Nimbus Sans"/>
                <a:ea typeface="Nimbus Sans"/>
                <a:cs typeface="Nimbus Sans"/>
              </a:rPr>
              <a:t>Produk/jasa dan customer saat ini</a:t>
            </a:r>
          </a:p>
          <a:p>
            <a:pPr>
              <a:defRPr sz="2475" b="0">
                <a:solidFill>
                  <a:srgbClr val="183D52"/>
                </a:solidFill>
                <a:latin typeface="Nimbus Sans"/>
                <a:ea typeface="Nimbus Sans"/>
                <a:cs typeface="Nimbus Sans"/>
              </a:defRPr>
            </a:pPr>
            <a:r>
              <a:rPr sz="2475" b="0">
                <a:solidFill>
                  <a:srgbClr val="183D52"/>
                </a:solidFill>
                <a:latin typeface="Nimbus Sans"/>
                <a:ea typeface="Nimbus Sans"/>
                <a:cs typeface="Nimbus Sans"/>
              </a:rPr>
              <a:t>Hambatan yang paling memengaruhi usaha</a:t>
            </a:r>
          </a:p>
          <a:p>
            <a:pPr>
              <a:defRPr sz="2475" b="0">
                <a:solidFill>
                  <a:srgbClr val="183D52"/>
                </a:solidFill>
                <a:latin typeface="Nimbus Sans"/>
                <a:ea typeface="Nimbus Sans"/>
                <a:cs typeface="Nimbus Sans"/>
              </a:defRPr>
            </a:pPr>
            <a:r>
              <a:rPr sz="2475" b="0">
                <a:solidFill>
                  <a:srgbClr val="183D52"/>
                </a:solidFill>
                <a:latin typeface="Nimbus Sans"/>
                <a:ea typeface="Nimbus Sans"/>
                <a:cs typeface="Nimbus Sans"/>
              </a:rPr>
              <a:t>Sasaran owner serta sumber daya yang tersedia</a:t>
            </a:r>
          </a:p>
        </p:txBody>
      </p:sp>
      <p:pic>
        <p:nvPicPr>
          <p:cNvPr id="9" name="Picture 8">
            <a:extLst>
              <a:ext uri="{FF2B5EF4-FFF2-40B4-BE49-F238E27FC236}">
                <a16:creationId xmlns:a16="http://schemas.microsoft.com/office/drawing/2014/main" id="{B2576EC1-799A-8DDB-BA83-AA267292C90E}"/>
              </a:ext>
            </a:extLst>
          </p:cNvPr>
          <p:cNvPicPr>
            <a:picLocks noChangeAspect="1"/>
          </p:cNvPicPr>
          <p:nvPr/>
        </p:nvPicPr>
        <p:blipFill>
          <a:blip r:embed="rId3"/>
          <a:srcRect t="1370"/>
          <a:stretch>
            <a:fillRect/>
          </a:stretch>
        </p:blipFill>
        <p:spPr>
          <a:xfrm>
            <a:off x="7109716" y="1571945"/>
            <a:ext cx="5920484" cy="5247955"/>
          </a:xfrm>
          <a:prstGeom prst="rect">
            <a:avLst/>
          </a:prstGeom>
        </p:spPr>
      </p:pic>
    </p:spTree>
    <p:extLst>
      <p:ext uri="{BB962C8B-B14F-4D97-AF65-F5344CB8AC3E}">
        <p14:creationId xmlns:p14="http://schemas.microsoft.com/office/powerpoint/2010/main" val="77932200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1640</Words>
  <Application>Microsoft Office PowerPoint</Application>
  <DocSecurity>0</DocSecurity>
  <PresentationFormat>Custom</PresentationFormat>
  <Paragraphs>121</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Narrow</vt:lpstr>
      <vt:lpstr>Nimbus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Dodi Andhika</cp:lastModifiedBy>
  <cp:revision>9</cp:revision>
  <dcterms:created xsi:type="dcterms:W3CDTF">2026-10-08T10:39:06Z</dcterms:created>
  <dcterms:modified xsi:type="dcterms:W3CDTF">2026-10-08T13:42:16Z</dcterms:modified>
</cp:coreProperties>
</file>